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4" r:id="rId7"/>
    <p:sldId id="260" r:id="rId8"/>
    <p:sldId id="265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98" autoAdjust="0"/>
    <p:restoredTop sz="79766" autoAdjust="0"/>
  </p:normalViewPr>
  <p:slideViewPr>
    <p:cSldViewPr snapToGrid="0">
      <p:cViewPr varScale="1">
        <p:scale>
          <a:sx n="88" d="100"/>
          <a:sy n="88" d="100"/>
        </p:scale>
        <p:origin x="19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vin%20A\Documents\UNC%20MSIS%20classes\Professional%20Development\orcidReport_5059_251(105Fac)Linked_20190301-MAR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hayes\Documents\FrHSL228\CONSULTS_PROJECTS\PROJECTS\MultiYear\2017-Present_ORCIDOutreach_Team\UNC_ORCID_METRICS\UNC_StatsReports\UNC-ORCIDLinkage-GrowthOverTim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Sample proportion of faculty who have linked ORCID profiles to UNC-Chapel </a:t>
            </a:r>
            <a:r>
              <a:rPr lang="en-US" sz="2400" baseline="0" dirty="0">
                <a:solidFill>
                  <a:schemeClr val="tx1"/>
                </a:solidFill>
              </a:rPr>
              <a:t>Hill (as of March 1, 2019)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'[orcidReport_5059_251(105Fac)Linked_20190301-MAR19.xlsx]ORCID iD Link Cts By Dept (282)'!$I$21</c:f>
              <c:strCache>
                <c:ptCount val="1"/>
                <c:pt idx="0">
                  <c:v>Proportion of Faculty ORCID profiles that link to UNC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'[orcidReport_5059_251(105Fac)Linked_20190301-MAR19.xlsx]ORCID iD Link Cts By Dept (282)'!$H$22:$H$31</c:f>
              <c:strCache>
                <c:ptCount val="10"/>
                <c:pt idx="0">
                  <c:v>Biology</c:v>
                </c:pt>
                <c:pt idx="1">
                  <c:v>School of Pharmacy</c:v>
                </c:pt>
                <c:pt idx="2">
                  <c:v>Chemistry</c:v>
                </c:pt>
                <c:pt idx="3">
                  <c:v>School of Library Science</c:v>
                </c:pt>
                <c:pt idx="4">
                  <c:v>Statistics and Operations Research</c:v>
                </c:pt>
                <c:pt idx="5">
                  <c:v>Biostatistics Operations</c:v>
                </c:pt>
                <c:pt idx="6">
                  <c:v>Epidemiology Operations</c:v>
                </c:pt>
                <c:pt idx="7">
                  <c:v>School of Social Work</c:v>
                </c:pt>
                <c:pt idx="8">
                  <c:v>School of Nursing</c:v>
                </c:pt>
                <c:pt idx="9">
                  <c:v>Anthropology</c:v>
                </c:pt>
              </c:strCache>
            </c:strRef>
          </c:cat>
          <c:val>
            <c:numRef>
              <c:f>'[orcidReport_5059_251(105Fac)Linked_20190301-MAR19.xlsx]ORCID iD Link Cts By Dept (282)'!$I$22:$I$31</c:f>
              <c:numCache>
                <c:formatCode>0%</c:formatCode>
                <c:ptCount val="10"/>
                <c:pt idx="0">
                  <c:v>0.36486486486486486</c:v>
                </c:pt>
                <c:pt idx="1">
                  <c:v>0.25174825174825177</c:v>
                </c:pt>
                <c:pt idx="2">
                  <c:v>0.23728813559322035</c:v>
                </c:pt>
                <c:pt idx="3">
                  <c:v>0.21311475409836064</c:v>
                </c:pt>
                <c:pt idx="4">
                  <c:v>0.10714285714285714</c:v>
                </c:pt>
                <c:pt idx="5">
                  <c:v>9.7560975609756101E-2</c:v>
                </c:pt>
                <c:pt idx="6">
                  <c:v>5.9701492537313432E-2</c:v>
                </c:pt>
                <c:pt idx="7">
                  <c:v>5.8823529411764705E-2</c:v>
                </c:pt>
                <c:pt idx="8">
                  <c:v>3.3057851239669422E-2</c:v>
                </c:pt>
                <c:pt idx="9">
                  <c:v>2.7777777777777776E-2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42-4421-B543-C75B6B061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1162368"/>
        <c:axId val="508041672"/>
      </c:barChart>
      <c:catAx>
        <c:axId val="50116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041672"/>
        <c:crosses val="autoZero"/>
        <c:auto val="1"/>
        <c:lblAlgn val="ctr"/>
        <c:lblOffset val="100"/>
        <c:noMultiLvlLbl val="0"/>
      </c:catAx>
      <c:valAx>
        <c:axId val="508041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16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Growth in ORCID </a:t>
            </a:r>
            <a:r>
              <a:rPr lang="en-US" sz="2400" dirty="0" err="1"/>
              <a:t>iD</a:t>
            </a:r>
            <a:r>
              <a:rPr lang="en-US" sz="2400" dirty="0"/>
              <a:t> Linking at UNC-Chapel Hill (October 2018 - March 2019)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'ORCID Link Growth Over Time 2'!$C$19</c:f>
              <c:strCache>
                <c:ptCount val="1"/>
                <c:pt idx="0">
                  <c:v>Linked UNC Faculty ORCID iDs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'ORCID Link Growth Over Time 2'!$A$20:$B$25</c:f>
              <c:multiLvlStrCache>
                <c:ptCount val="6"/>
                <c:lvl>
                  <c:pt idx="0">
                    <c:v>10/1/2018</c:v>
                  </c:pt>
                  <c:pt idx="1">
                    <c:v>11/1/2018</c:v>
                  </c:pt>
                  <c:pt idx="2">
                    <c:v>12/1/2018</c:v>
                  </c:pt>
                  <c:pt idx="3">
                    <c:v>1/3/2019</c:v>
                  </c:pt>
                  <c:pt idx="4">
                    <c:v>2/1/2019</c:v>
                  </c:pt>
                  <c:pt idx="5">
                    <c:v>3/1/2018</c:v>
                  </c:pt>
                </c:lvl>
                <c:lvl>
                  <c:pt idx="0">
                    <c:v>Oct. 1, 2018</c:v>
                  </c:pt>
                  <c:pt idx="1">
                    <c:v>Nov. 1, 2018</c:v>
                  </c:pt>
                  <c:pt idx="2">
                    <c:v>Dec. 1, 2018</c:v>
                  </c:pt>
                  <c:pt idx="3">
                    <c:v>Jan. 3, 2019</c:v>
                  </c:pt>
                  <c:pt idx="4">
                    <c:v>Feb 1,. 2019</c:v>
                  </c:pt>
                  <c:pt idx="5">
                    <c:v>Mar. 1, 2019</c:v>
                  </c:pt>
                </c:lvl>
              </c:multiLvlStrCache>
            </c:multiLvlStrRef>
          </c:cat>
          <c:val>
            <c:numRef>
              <c:f>'ORCID Link Growth Over Time 2'!$C$20:$C$25</c:f>
              <c:numCache>
                <c:formatCode>General</c:formatCode>
                <c:ptCount val="6"/>
                <c:pt idx="0">
                  <c:v>48</c:v>
                </c:pt>
                <c:pt idx="1">
                  <c:v>64</c:v>
                </c:pt>
                <c:pt idx="2">
                  <c:v>65</c:v>
                </c:pt>
                <c:pt idx="3">
                  <c:v>66</c:v>
                </c:pt>
                <c:pt idx="4">
                  <c:v>71</c:v>
                </c:pt>
                <c:pt idx="5">
                  <c:v>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42-4C45-B4A9-48C807EC0262}"/>
            </c:ext>
          </c:extLst>
        </c:ser>
        <c:ser>
          <c:idx val="1"/>
          <c:order val="1"/>
          <c:tx>
            <c:strRef>
              <c:f>'ORCID Link Growth Over Time 2'!$D$19</c:f>
              <c:strCache>
                <c:ptCount val="1"/>
                <c:pt idx="0">
                  <c:v>Total UNC Linked ORCID iDs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'ORCID Link Growth Over Time 2'!$A$20:$B$25</c:f>
              <c:multiLvlStrCache>
                <c:ptCount val="6"/>
                <c:lvl>
                  <c:pt idx="0">
                    <c:v>10/1/2018</c:v>
                  </c:pt>
                  <c:pt idx="1">
                    <c:v>11/1/2018</c:v>
                  </c:pt>
                  <c:pt idx="2">
                    <c:v>12/1/2018</c:v>
                  </c:pt>
                  <c:pt idx="3">
                    <c:v>1/3/2019</c:v>
                  </c:pt>
                  <c:pt idx="4">
                    <c:v>2/1/2019</c:v>
                  </c:pt>
                  <c:pt idx="5">
                    <c:v>3/1/2018</c:v>
                  </c:pt>
                </c:lvl>
                <c:lvl>
                  <c:pt idx="0">
                    <c:v>Oct. 1, 2018</c:v>
                  </c:pt>
                  <c:pt idx="1">
                    <c:v>Nov. 1, 2018</c:v>
                  </c:pt>
                  <c:pt idx="2">
                    <c:v>Dec. 1, 2018</c:v>
                  </c:pt>
                  <c:pt idx="3">
                    <c:v>Jan. 3, 2019</c:v>
                  </c:pt>
                  <c:pt idx="4">
                    <c:v>Feb 1,. 2019</c:v>
                  </c:pt>
                  <c:pt idx="5">
                    <c:v>Mar. 1, 2019</c:v>
                  </c:pt>
                </c:lvl>
              </c:multiLvlStrCache>
            </c:multiLvlStrRef>
          </c:cat>
          <c:val>
            <c:numRef>
              <c:f>'ORCID Link Growth Over Time 2'!$D$20:$D$25</c:f>
              <c:numCache>
                <c:formatCode>General</c:formatCode>
                <c:ptCount val="6"/>
                <c:pt idx="0">
                  <c:v>169</c:v>
                </c:pt>
                <c:pt idx="1">
                  <c:v>192</c:v>
                </c:pt>
                <c:pt idx="2">
                  <c:v>193</c:v>
                </c:pt>
                <c:pt idx="3">
                  <c:v>198</c:v>
                </c:pt>
                <c:pt idx="4">
                  <c:v>206</c:v>
                </c:pt>
                <c:pt idx="5">
                  <c:v>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42-4C45-B4A9-48C807EC0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3865440"/>
        <c:axId val="823864128"/>
      </c:lineChart>
      <c:catAx>
        <c:axId val="82386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864128"/>
        <c:crosses val="autoZero"/>
        <c:auto val="1"/>
        <c:lblAlgn val="ctr"/>
        <c:lblOffset val="100"/>
        <c:noMultiLvlLbl val="0"/>
      </c:catAx>
      <c:valAx>
        <c:axId val="82386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86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03E9D-3EE0-4925-9AAD-6D8266DDCDA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3F2A92D-A481-47F2-A5D3-37D2A1D0DEC1}">
      <dgm:prSet phldrT="[Text]" custT="1"/>
      <dgm:spPr/>
      <dgm:t>
        <a:bodyPr/>
        <a:lstStyle/>
        <a:p>
          <a:r>
            <a:rPr lang="en-US" sz="3400" dirty="0"/>
            <a:t>Preparation</a:t>
          </a:r>
        </a:p>
      </dgm:t>
    </dgm:pt>
    <dgm:pt modelId="{3ACC751D-4030-4C02-961A-98617345D908}" type="parTrans" cxnId="{E147CED0-25DE-4B11-8B33-0F4E64CC5A5C}">
      <dgm:prSet/>
      <dgm:spPr/>
      <dgm:t>
        <a:bodyPr/>
        <a:lstStyle/>
        <a:p>
          <a:endParaRPr lang="en-US"/>
        </a:p>
      </dgm:t>
    </dgm:pt>
    <dgm:pt modelId="{AD97B2D4-5457-4C83-94F7-7124B86BC458}" type="sibTrans" cxnId="{E147CED0-25DE-4B11-8B33-0F4E64CC5A5C}">
      <dgm:prSet/>
      <dgm:spPr/>
      <dgm:t>
        <a:bodyPr/>
        <a:lstStyle/>
        <a:p>
          <a:endParaRPr lang="en-US"/>
        </a:p>
      </dgm:t>
    </dgm:pt>
    <dgm:pt modelId="{9694CD29-F57E-4D2C-A7D6-0CF8140EF2AE}">
      <dgm:prSet phldrT="[Text]" custT="1"/>
      <dgm:spPr/>
      <dgm:t>
        <a:bodyPr/>
        <a:lstStyle/>
        <a:p>
          <a:r>
            <a:rPr lang="en-US" sz="3400" dirty="0"/>
            <a:t>IT Connection</a:t>
          </a:r>
        </a:p>
      </dgm:t>
    </dgm:pt>
    <dgm:pt modelId="{5D62ECB1-6AAA-434B-A5FB-6AEAC976D474}" type="parTrans" cxnId="{705F4EE4-792B-4B65-ACEF-76E400952198}">
      <dgm:prSet/>
      <dgm:spPr/>
      <dgm:t>
        <a:bodyPr/>
        <a:lstStyle/>
        <a:p>
          <a:endParaRPr lang="en-US"/>
        </a:p>
      </dgm:t>
    </dgm:pt>
    <dgm:pt modelId="{977BFAEB-41A3-4257-949E-575BC1B2FF9A}" type="sibTrans" cxnId="{705F4EE4-792B-4B65-ACEF-76E400952198}">
      <dgm:prSet/>
      <dgm:spPr/>
      <dgm:t>
        <a:bodyPr/>
        <a:lstStyle/>
        <a:p>
          <a:endParaRPr lang="en-US"/>
        </a:p>
      </dgm:t>
    </dgm:pt>
    <dgm:pt modelId="{BCE7C20B-F4BC-4D91-8DC7-F9B20FFE882A}">
      <dgm:prSet phldrT="[Text]"/>
      <dgm:spPr/>
      <dgm:t>
        <a:bodyPr/>
        <a:lstStyle/>
        <a:p>
          <a:r>
            <a:rPr lang="en-US" dirty="0"/>
            <a:t>Train the Trainers</a:t>
          </a:r>
        </a:p>
      </dgm:t>
    </dgm:pt>
    <dgm:pt modelId="{3D04A605-222A-428D-8047-55F6D456FB3E}" type="parTrans" cxnId="{93D7137A-4CDC-442F-B501-2E3A878A5C8C}">
      <dgm:prSet/>
      <dgm:spPr/>
      <dgm:t>
        <a:bodyPr/>
        <a:lstStyle/>
        <a:p>
          <a:endParaRPr lang="en-US"/>
        </a:p>
      </dgm:t>
    </dgm:pt>
    <dgm:pt modelId="{B8B68CA8-C426-4257-9B89-10A162D06CEA}" type="sibTrans" cxnId="{93D7137A-4CDC-442F-B501-2E3A878A5C8C}">
      <dgm:prSet/>
      <dgm:spPr/>
      <dgm:t>
        <a:bodyPr/>
        <a:lstStyle/>
        <a:p>
          <a:endParaRPr lang="en-US"/>
        </a:p>
      </dgm:t>
    </dgm:pt>
    <dgm:pt modelId="{2B9CA56D-39AD-448E-8323-11E274C75B75}">
      <dgm:prSet phldrT="[Text]" custT="1"/>
      <dgm:spPr/>
      <dgm:t>
        <a:bodyPr/>
        <a:lstStyle/>
        <a:p>
          <a:r>
            <a:rPr lang="en-US" sz="3400" dirty="0"/>
            <a:t>Outreach</a:t>
          </a:r>
        </a:p>
      </dgm:t>
    </dgm:pt>
    <dgm:pt modelId="{F95206D9-D573-403D-B331-841E074B438C}" type="parTrans" cxnId="{E8B19381-8A33-4F5F-BB8F-7E92899BBB80}">
      <dgm:prSet/>
      <dgm:spPr/>
      <dgm:t>
        <a:bodyPr/>
        <a:lstStyle/>
        <a:p>
          <a:endParaRPr lang="en-US"/>
        </a:p>
      </dgm:t>
    </dgm:pt>
    <dgm:pt modelId="{70A030E4-995B-4ECC-95AE-DA099E7A24DA}" type="sibTrans" cxnId="{E8B19381-8A33-4F5F-BB8F-7E92899BBB80}">
      <dgm:prSet/>
      <dgm:spPr/>
      <dgm:t>
        <a:bodyPr/>
        <a:lstStyle/>
        <a:p>
          <a:endParaRPr lang="en-US"/>
        </a:p>
      </dgm:t>
    </dgm:pt>
    <dgm:pt modelId="{2C2E65CF-D706-400D-8C4F-871A12B4831D}">
      <dgm:prSet phldrT="[Text]" custT="1"/>
      <dgm:spPr/>
      <dgm:t>
        <a:bodyPr/>
        <a:lstStyle/>
        <a:p>
          <a:pPr algn="ctr"/>
          <a:r>
            <a:rPr lang="en-US" sz="3400" dirty="0"/>
            <a:t>Administrative Support</a:t>
          </a:r>
        </a:p>
      </dgm:t>
    </dgm:pt>
    <dgm:pt modelId="{97A881BE-9792-47F9-BE01-7BFB9053D9B8}" type="parTrans" cxnId="{BD6FC64C-F412-48AD-B726-53E4AB176D43}">
      <dgm:prSet/>
      <dgm:spPr/>
      <dgm:t>
        <a:bodyPr/>
        <a:lstStyle/>
        <a:p>
          <a:endParaRPr lang="en-US"/>
        </a:p>
      </dgm:t>
    </dgm:pt>
    <dgm:pt modelId="{991018AE-0114-4E75-9639-EAD9C1C31C21}" type="sibTrans" cxnId="{BD6FC64C-F412-48AD-B726-53E4AB176D43}">
      <dgm:prSet/>
      <dgm:spPr/>
      <dgm:t>
        <a:bodyPr/>
        <a:lstStyle/>
        <a:p>
          <a:endParaRPr lang="en-US"/>
        </a:p>
      </dgm:t>
    </dgm:pt>
    <dgm:pt modelId="{F44BEC3A-2809-41FB-A441-75F9146F4EFA}" type="pres">
      <dgm:prSet presAssocID="{EBE03E9D-3EE0-4925-9AAD-6D8266DDCDAA}" presName="arrowDiagram" presStyleCnt="0">
        <dgm:presLayoutVars>
          <dgm:chMax val="5"/>
          <dgm:dir/>
          <dgm:resizeHandles val="exact"/>
        </dgm:presLayoutVars>
      </dgm:prSet>
      <dgm:spPr/>
    </dgm:pt>
    <dgm:pt modelId="{697FA46C-18BE-4085-BC79-0CEADE127B6A}" type="pres">
      <dgm:prSet presAssocID="{EBE03E9D-3EE0-4925-9AAD-6D8266DDCDAA}" presName="arrow" presStyleLbl="bgShp" presStyleIdx="0" presStyleCnt="1"/>
      <dgm:spPr/>
    </dgm:pt>
    <dgm:pt modelId="{BF2DC958-E89E-4F22-B265-A37880947656}" type="pres">
      <dgm:prSet presAssocID="{EBE03E9D-3EE0-4925-9AAD-6D8266DDCDAA}" presName="arrowDiagram5" presStyleCnt="0"/>
      <dgm:spPr/>
    </dgm:pt>
    <dgm:pt modelId="{DF67B6A4-C3B5-48AA-B60C-7D79CB0E99D9}" type="pres">
      <dgm:prSet presAssocID="{E3F2A92D-A481-47F2-A5D3-37D2A1D0DEC1}" presName="bullet5a" presStyleLbl="node1" presStyleIdx="0" presStyleCnt="5"/>
      <dgm:spPr/>
    </dgm:pt>
    <dgm:pt modelId="{ADBB71EC-66D5-446A-BB15-4AAA743FEC35}" type="pres">
      <dgm:prSet presAssocID="{E3F2A92D-A481-47F2-A5D3-37D2A1D0DEC1}" presName="textBox5a" presStyleLbl="revTx" presStyleIdx="0" presStyleCnt="5" custScaleX="368648" custScaleY="38175" custLinFactX="6866" custLinFactNeighborX="100000" custLinFactNeighborY="-7752">
        <dgm:presLayoutVars>
          <dgm:bulletEnabled val="1"/>
        </dgm:presLayoutVars>
      </dgm:prSet>
      <dgm:spPr/>
    </dgm:pt>
    <dgm:pt modelId="{CDB46EDB-9697-4072-B99C-F160EFBB898A}" type="pres">
      <dgm:prSet presAssocID="{9694CD29-F57E-4D2C-A7D6-0CF8140EF2AE}" presName="bullet5b" presStyleLbl="node1" presStyleIdx="1" presStyleCnt="5"/>
      <dgm:spPr/>
    </dgm:pt>
    <dgm:pt modelId="{116FA0B5-B451-41D1-AC64-6E51365CCA80}" type="pres">
      <dgm:prSet presAssocID="{9694CD29-F57E-4D2C-A7D6-0CF8140EF2AE}" presName="textBox5b" presStyleLbl="revTx" presStyleIdx="1" presStyleCnt="5" custScaleX="294342" custScaleY="23969" custLinFactNeighborX="60425" custLinFactNeighborY="-18501">
        <dgm:presLayoutVars>
          <dgm:bulletEnabled val="1"/>
        </dgm:presLayoutVars>
      </dgm:prSet>
      <dgm:spPr/>
    </dgm:pt>
    <dgm:pt modelId="{72AE6DF5-7308-4409-A98F-AEB5E93B7DF5}" type="pres">
      <dgm:prSet presAssocID="{BCE7C20B-F4BC-4D91-8DC7-F9B20FFE882A}" presName="bullet5c" presStyleLbl="node1" presStyleIdx="2" presStyleCnt="5"/>
      <dgm:spPr/>
    </dgm:pt>
    <dgm:pt modelId="{00E3A8F6-B39E-4A51-9739-7D04A0EB03A7}" type="pres">
      <dgm:prSet presAssocID="{BCE7C20B-F4BC-4D91-8DC7-F9B20FFE882A}" presName="textBox5c" presStyleLbl="revTx" presStyleIdx="2" presStyleCnt="5" custScaleX="231440" custScaleY="16928" custLinFactNeighborX="11797" custLinFactNeighborY="-25017">
        <dgm:presLayoutVars>
          <dgm:bulletEnabled val="1"/>
        </dgm:presLayoutVars>
      </dgm:prSet>
      <dgm:spPr/>
    </dgm:pt>
    <dgm:pt modelId="{78C3DAD1-68B8-456C-8A70-FE2E767D9D20}" type="pres">
      <dgm:prSet presAssocID="{2B9CA56D-39AD-448E-8323-11E274C75B75}" presName="bullet5d" presStyleLbl="node1" presStyleIdx="3" presStyleCnt="5"/>
      <dgm:spPr/>
    </dgm:pt>
    <dgm:pt modelId="{45F98860-E4B3-4F9C-AE8E-21692DB46180}" type="pres">
      <dgm:prSet presAssocID="{2B9CA56D-39AD-448E-8323-11E274C75B75}" presName="textBox5d" presStyleLbl="revTx" presStyleIdx="3" presStyleCnt="5" custScaleX="178071" custScaleY="18550" custLinFactNeighborX="-14511" custLinFactNeighborY="-32570">
        <dgm:presLayoutVars>
          <dgm:bulletEnabled val="1"/>
        </dgm:presLayoutVars>
      </dgm:prSet>
      <dgm:spPr/>
    </dgm:pt>
    <dgm:pt modelId="{A090E3FB-EE61-4BFB-9232-6916BD880C36}" type="pres">
      <dgm:prSet presAssocID="{2C2E65CF-D706-400D-8C4F-871A12B4831D}" presName="bullet5e" presStyleLbl="node1" presStyleIdx="4" presStyleCnt="5"/>
      <dgm:spPr/>
    </dgm:pt>
    <dgm:pt modelId="{EB138B43-00C5-4BDC-B1D3-614C1DA05715}" type="pres">
      <dgm:prSet presAssocID="{2C2E65CF-D706-400D-8C4F-871A12B4831D}" presName="textBox5e" presStyleLbl="revTx" presStyleIdx="4" presStyleCnt="5" custScaleX="192464" custScaleY="25272" custLinFactNeighborY="-30091">
        <dgm:presLayoutVars>
          <dgm:bulletEnabled val="1"/>
        </dgm:presLayoutVars>
      </dgm:prSet>
      <dgm:spPr/>
    </dgm:pt>
  </dgm:ptLst>
  <dgm:cxnLst>
    <dgm:cxn modelId="{ECF5B608-85AD-49ED-BEC0-78C45620470D}" type="presOf" srcId="{2C2E65CF-D706-400D-8C4F-871A12B4831D}" destId="{EB138B43-00C5-4BDC-B1D3-614C1DA05715}" srcOrd="0" destOrd="0" presId="urn:microsoft.com/office/officeart/2005/8/layout/arrow2"/>
    <dgm:cxn modelId="{F8604412-C563-4CA2-97B5-A0FAA487BCFF}" type="presOf" srcId="{2B9CA56D-39AD-448E-8323-11E274C75B75}" destId="{45F98860-E4B3-4F9C-AE8E-21692DB46180}" srcOrd="0" destOrd="0" presId="urn:microsoft.com/office/officeart/2005/8/layout/arrow2"/>
    <dgm:cxn modelId="{BD6FC64C-F412-48AD-B726-53E4AB176D43}" srcId="{EBE03E9D-3EE0-4925-9AAD-6D8266DDCDAA}" destId="{2C2E65CF-D706-400D-8C4F-871A12B4831D}" srcOrd="4" destOrd="0" parTransId="{97A881BE-9792-47F9-BE01-7BFB9053D9B8}" sibTransId="{991018AE-0114-4E75-9639-EAD9C1C31C21}"/>
    <dgm:cxn modelId="{71CC8074-8961-4891-B626-959EF4AF8D47}" type="presOf" srcId="{BCE7C20B-F4BC-4D91-8DC7-F9B20FFE882A}" destId="{00E3A8F6-B39E-4A51-9739-7D04A0EB03A7}" srcOrd="0" destOrd="0" presId="urn:microsoft.com/office/officeart/2005/8/layout/arrow2"/>
    <dgm:cxn modelId="{93D7137A-4CDC-442F-B501-2E3A878A5C8C}" srcId="{EBE03E9D-3EE0-4925-9AAD-6D8266DDCDAA}" destId="{BCE7C20B-F4BC-4D91-8DC7-F9B20FFE882A}" srcOrd="2" destOrd="0" parTransId="{3D04A605-222A-428D-8047-55F6D456FB3E}" sibTransId="{B8B68CA8-C426-4257-9B89-10A162D06CEA}"/>
    <dgm:cxn modelId="{E8B19381-8A33-4F5F-BB8F-7E92899BBB80}" srcId="{EBE03E9D-3EE0-4925-9AAD-6D8266DDCDAA}" destId="{2B9CA56D-39AD-448E-8323-11E274C75B75}" srcOrd="3" destOrd="0" parTransId="{F95206D9-D573-403D-B331-841E074B438C}" sibTransId="{70A030E4-995B-4ECC-95AE-DA099E7A24DA}"/>
    <dgm:cxn modelId="{2C180F8B-4B7C-4D23-A631-73084A93B57E}" type="presOf" srcId="{E3F2A92D-A481-47F2-A5D3-37D2A1D0DEC1}" destId="{ADBB71EC-66D5-446A-BB15-4AAA743FEC35}" srcOrd="0" destOrd="0" presId="urn:microsoft.com/office/officeart/2005/8/layout/arrow2"/>
    <dgm:cxn modelId="{7B8362B7-C67F-49C9-9E6C-B29DD34D8C4C}" type="presOf" srcId="{EBE03E9D-3EE0-4925-9AAD-6D8266DDCDAA}" destId="{F44BEC3A-2809-41FB-A441-75F9146F4EFA}" srcOrd="0" destOrd="0" presId="urn:microsoft.com/office/officeart/2005/8/layout/arrow2"/>
    <dgm:cxn modelId="{E147CED0-25DE-4B11-8B33-0F4E64CC5A5C}" srcId="{EBE03E9D-3EE0-4925-9AAD-6D8266DDCDAA}" destId="{E3F2A92D-A481-47F2-A5D3-37D2A1D0DEC1}" srcOrd="0" destOrd="0" parTransId="{3ACC751D-4030-4C02-961A-98617345D908}" sibTransId="{AD97B2D4-5457-4C83-94F7-7124B86BC458}"/>
    <dgm:cxn modelId="{705F4EE4-792B-4B65-ACEF-76E400952198}" srcId="{EBE03E9D-3EE0-4925-9AAD-6D8266DDCDAA}" destId="{9694CD29-F57E-4D2C-A7D6-0CF8140EF2AE}" srcOrd="1" destOrd="0" parTransId="{5D62ECB1-6AAA-434B-A5FB-6AEAC976D474}" sibTransId="{977BFAEB-41A3-4257-949E-575BC1B2FF9A}"/>
    <dgm:cxn modelId="{3F7CFEF8-B50C-4EB5-9705-8C6D1D978CF3}" type="presOf" srcId="{9694CD29-F57E-4D2C-A7D6-0CF8140EF2AE}" destId="{116FA0B5-B451-41D1-AC64-6E51365CCA80}" srcOrd="0" destOrd="0" presId="urn:microsoft.com/office/officeart/2005/8/layout/arrow2"/>
    <dgm:cxn modelId="{39A66F2D-DCF3-4534-BDE2-90636E103CA6}" type="presParOf" srcId="{F44BEC3A-2809-41FB-A441-75F9146F4EFA}" destId="{697FA46C-18BE-4085-BC79-0CEADE127B6A}" srcOrd="0" destOrd="0" presId="urn:microsoft.com/office/officeart/2005/8/layout/arrow2"/>
    <dgm:cxn modelId="{1C5DD597-AAA7-4972-BF98-C15CC7DED3D5}" type="presParOf" srcId="{F44BEC3A-2809-41FB-A441-75F9146F4EFA}" destId="{BF2DC958-E89E-4F22-B265-A37880947656}" srcOrd="1" destOrd="0" presId="urn:microsoft.com/office/officeart/2005/8/layout/arrow2"/>
    <dgm:cxn modelId="{63AA4B08-B549-4565-95C6-13BF0A907918}" type="presParOf" srcId="{BF2DC958-E89E-4F22-B265-A37880947656}" destId="{DF67B6A4-C3B5-48AA-B60C-7D79CB0E99D9}" srcOrd="0" destOrd="0" presId="urn:microsoft.com/office/officeart/2005/8/layout/arrow2"/>
    <dgm:cxn modelId="{91E2F704-1528-4C3E-8BF9-F211A37E0DDE}" type="presParOf" srcId="{BF2DC958-E89E-4F22-B265-A37880947656}" destId="{ADBB71EC-66D5-446A-BB15-4AAA743FEC35}" srcOrd="1" destOrd="0" presId="urn:microsoft.com/office/officeart/2005/8/layout/arrow2"/>
    <dgm:cxn modelId="{3AEC5963-0733-4791-B836-012E96BD0920}" type="presParOf" srcId="{BF2DC958-E89E-4F22-B265-A37880947656}" destId="{CDB46EDB-9697-4072-B99C-F160EFBB898A}" srcOrd="2" destOrd="0" presId="urn:microsoft.com/office/officeart/2005/8/layout/arrow2"/>
    <dgm:cxn modelId="{64B0D8F3-4BC7-4FFF-B678-86F383E26BB6}" type="presParOf" srcId="{BF2DC958-E89E-4F22-B265-A37880947656}" destId="{116FA0B5-B451-41D1-AC64-6E51365CCA80}" srcOrd="3" destOrd="0" presId="urn:microsoft.com/office/officeart/2005/8/layout/arrow2"/>
    <dgm:cxn modelId="{177FC940-ED9D-4968-A966-608BE1A6A46E}" type="presParOf" srcId="{BF2DC958-E89E-4F22-B265-A37880947656}" destId="{72AE6DF5-7308-4409-A98F-AEB5E93B7DF5}" srcOrd="4" destOrd="0" presId="urn:microsoft.com/office/officeart/2005/8/layout/arrow2"/>
    <dgm:cxn modelId="{C34F2780-F8D3-4DF6-86E5-7D3DD80653D0}" type="presParOf" srcId="{BF2DC958-E89E-4F22-B265-A37880947656}" destId="{00E3A8F6-B39E-4A51-9739-7D04A0EB03A7}" srcOrd="5" destOrd="0" presId="urn:microsoft.com/office/officeart/2005/8/layout/arrow2"/>
    <dgm:cxn modelId="{05587579-4DE3-4688-AE25-476EF4593A73}" type="presParOf" srcId="{BF2DC958-E89E-4F22-B265-A37880947656}" destId="{78C3DAD1-68B8-456C-8A70-FE2E767D9D20}" srcOrd="6" destOrd="0" presId="urn:microsoft.com/office/officeart/2005/8/layout/arrow2"/>
    <dgm:cxn modelId="{4B1595FF-F7F8-4F4E-A820-393840D88D2F}" type="presParOf" srcId="{BF2DC958-E89E-4F22-B265-A37880947656}" destId="{45F98860-E4B3-4F9C-AE8E-21692DB46180}" srcOrd="7" destOrd="0" presId="urn:microsoft.com/office/officeart/2005/8/layout/arrow2"/>
    <dgm:cxn modelId="{49F4F002-5421-455F-B9CF-5F498261567A}" type="presParOf" srcId="{BF2DC958-E89E-4F22-B265-A37880947656}" destId="{A090E3FB-EE61-4BFB-9232-6916BD880C36}" srcOrd="8" destOrd="0" presId="urn:microsoft.com/office/officeart/2005/8/layout/arrow2"/>
    <dgm:cxn modelId="{40C44E9F-FC09-4770-92FA-FD50C740208D}" type="presParOf" srcId="{BF2DC958-E89E-4F22-B265-A37880947656}" destId="{EB138B43-00C5-4BDC-B1D3-614C1DA05715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FA46C-18BE-4085-BC79-0CEADE127B6A}">
      <dsp:nvSpPr>
        <dsp:cNvPr id="0" name=""/>
        <dsp:cNvSpPr/>
      </dsp:nvSpPr>
      <dsp:spPr>
        <a:xfrm>
          <a:off x="-112261" y="238881"/>
          <a:ext cx="8472714" cy="529544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67B6A4-C3B5-48AA-B60C-7D79CB0E99D9}">
      <dsp:nvSpPr>
        <dsp:cNvPr id="0" name=""/>
        <dsp:cNvSpPr/>
      </dsp:nvSpPr>
      <dsp:spPr>
        <a:xfrm>
          <a:off x="722300" y="4176575"/>
          <a:ext cx="194872" cy="1948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B71EC-66D5-446A-BB15-4AAA743FEC35}">
      <dsp:nvSpPr>
        <dsp:cNvPr id="0" name=""/>
        <dsp:cNvSpPr/>
      </dsp:nvSpPr>
      <dsp:spPr>
        <a:xfrm>
          <a:off x="514973" y="4565906"/>
          <a:ext cx="4091718" cy="481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59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Preparation</a:t>
          </a:r>
        </a:p>
      </dsp:txBody>
      <dsp:txXfrm>
        <a:off x="514973" y="4565906"/>
        <a:ext cx="4091718" cy="481125"/>
      </dsp:txXfrm>
    </dsp:sp>
    <dsp:sp modelId="{CDB46EDB-9697-4072-B99C-F160EFBB898A}">
      <dsp:nvSpPr>
        <dsp:cNvPr id="0" name=""/>
        <dsp:cNvSpPr/>
      </dsp:nvSpPr>
      <dsp:spPr>
        <a:xfrm>
          <a:off x="1777153" y="3163026"/>
          <a:ext cx="305017" cy="3050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FA0B5-B451-41D1-AC64-6E51365CCA80}">
      <dsp:nvSpPr>
        <dsp:cNvPr id="0" name=""/>
        <dsp:cNvSpPr/>
      </dsp:nvSpPr>
      <dsp:spPr>
        <a:xfrm>
          <a:off x="1412840" y="3748521"/>
          <a:ext cx="4139833" cy="531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623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IT Connection</a:t>
          </a:r>
        </a:p>
      </dsp:txBody>
      <dsp:txXfrm>
        <a:off x="1412840" y="3748521"/>
        <a:ext cx="4139833" cy="531822"/>
      </dsp:txXfrm>
    </dsp:sp>
    <dsp:sp modelId="{72AE6DF5-7308-4409-A98F-AEB5E93B7DF5}">
      <dsp:nvSpPr>
        <dsp:cNvPr id="0" name=""/>
        <dsp:cNvSpPr/>
      </dsp:nvSpPr>
      <dsp:spPr>
        <a:xfrm>
          <a:off x="3132787" y="2354941"/>
          <a:ext cx="406690" cy="406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3A8F6-B39E-4A51-9739-7D04A0EB03A7}">
      <dsp:nvSpPr>
        <dsp:cNvPr id="0" name=""/>
        <dsp:cNvSpPr/>
      </dsp:nvSpPr>
      <dsp:spPr>
        <a:xfrm>
          <a:off x="2454365" y="3049899"/>
          <a:ext cx="3784585" cy="503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497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Train the Trainers</a:t>
          </a:r>
        </a:p>
      </dsp:txBody>
      <dsp:txXfrm>
        <a:off x="2454365" y="3049899"/>
        <a:ext cx="3784585" cy="503784"/>
      </dsp:txXfrm>
    </dsp:sp>
    <dsp:sp modelId="{78C3DAD1-68B8-456C-8A70-FE2E767D9D20}">
      <dsp:nvSpPr>
        <dsp:cNvPr id="0" name=""/>
        <dsp:cNvSpPr/>
      </dsp:nvSpPr>
      <dsp:spPr>
        <a:xfrm>
          <a:off x="4708712" y="1723724"/>
          <a:ext cx="525308" cy="525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98860-E4B3-4F9C-AE8E-21692DB46180}">
      <dsp:nvSpPr>
        <dsp:cNvPr id="0" name=""/>
        <dsp:cNvSpPr/>
      </dsp:nvSpPr>
      <dsp:spPr>
        <a:xfrm>
          <a:off x="4063998" y="2275713"/>
          <a:ext cx="3017489" cy="658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350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Outreach</a:t>
          </a:r>
        </a:p>
      </dsp:txBody>
      <dsp:txXfrm>
        <a:off x="4063998" y="2275713"/>
        <a:ext cx="3017489" cy="658144"/>
      </dsp:txXfrm>
    </dsp:sp>
    <dsp:sp modelId="{A090E3FB-EE61-4BFB-9232-6916BD880C36}">
      <dsp:nvSpPr>
        <dsp:cNvPr id="0" name=""/>
        <dsp:cNvSpPr/>
      </dsp:nvSpPr>
      <dsp:spPr>
        <a:xfrm>
          <a:off x="6331237" y="1302206"/>
          <a:ext cx="669344" cy="6693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38B43-00C5-4BDC-B1D3-614C1DA05715}">
      <dsp:nvSpPr>
        <dsp:cNvPr id="0" name=""/>
        <dsp:cNvSpPr/>
      </dsp:nvSpPr>
      <dsp:spPr>
        <a:xfrm>
          <a:off x="5882488" y="1920340"/>
          <a:ext cx="3261384" cy="984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672" tIns="0" rIns="0" bIns="0" numCol="1" spcCol="1270" anchor="t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Administrative Support</a:t>
          </a:r>
        </a:p>
      </dsp:txBody>
      <dsp:txXfrm>
        <a:off x="5882488" y="1920340"/>
        <a:ext cx="3261384" cy="984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9B03-BA73-4E67-B519-16951434D79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5A5C-E8E0-4088-82B5-74556BE8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0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-Identifier for researchers</a:t>
            </a:r>
          </a:p>
          <a:p>
            <a:r>
              <a:rPr lang="en-US" dirty="0"/>
              <a:t>-Registry connecting information for grant applications</a:t>
            </a:r>
          </a:p>
          <a:p>
            <a:r>
              <a:rPr lang="en-US" dirty="0"/>
              <a:t>-Profile linking all research done across dissemination formats throughout researcher’s career</a:t>
            </a:r>
          </a:p>
          <a:p>
            <a:r>
              <a:rPr lang="en-US" dirty="0"/>
              <a:t>-Organizations automated input and verification of scholarly activity</a:t>
            </a:r>
          </a:p>
          <a:p>
            <a:r>
              <a:rPr lang="en-US" dirty="0"/>
              <a:t>-Institutional access provides consolidated awareness of all researcher activity throughout the university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75A5C-E8E0-4088-82B5-74556BE8FE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3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-Outreach preparation: create stock slideshow for various training purposes, create </a:t>
            </a:r>
            <a:r>
              <a:rPr lang="en-US" dirty="0" err="1"/>
              <a:t>libguides</a:t>
            </a:r>
            <a:endParaRPr lang="en-US" dirty="0"/>
          </a:p>
          <a:p>
            <a:r>
              <a:rPr lang="en-US" dirty="0"/>
              <a:t>-IT connection: set up ORCID portal so easier use</a:t>
            </a:r>
          </a:p>
          <a:p>
            <a:r>
              <a:rPr lang="en-US" dirty="0"/>
              <a:t>-Train the trainers: trained librarians to help spread outreach and training</a:t>
            </a:r>
          </a:p>
          <a:p>
            <a:r>
              <a:rPr lang="en-US" dirty="0"/>
              <a:t>-Outreach: Targeted presentations, newsletter ads, popups</a:t>
            </a:r>
          </a:p>
          <a:p>
            <a:r>
              <a:rPr lang="en-US" dirty="0"/>
              <a:t>-Administrative analysis support?: Broaden audience and incentives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75A5C-E8E0-4088-82B5-74556BE8FE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97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75A5C-E8E0-4088-82B5-74556BE8FE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2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75A5C-E8E0-4088-82B5-74556BE8FE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1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5A5C-E8E0-4088-82B5-74556BE8FE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0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51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8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5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61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3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0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8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4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A9FDB16-D91C-45F0-A4F2-9A7010060A8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0751D5E-432B-4350-8760-357DBFA3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4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content/collect-conne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9437C-6C44-407C-A444-691A5109D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28" y="1122363"/>
            <a:ext cx="11386868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ORCID Popups: </a:t>
            </a:r>
            <a:br>
              <a:rPr lang="en-US" dirty="0"/>
            </a:br>
            <a:r>
              <a:rPr lang="en-US" sz="6100" dirty="0"/>
              <a:t>Starting Small to Disseminate at Large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34B59-FB30-4D09-8E72-ABA51485F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Lynnee Argabright</a:t>
            </a:r>
          </a:p>
          <a:p>
            <a:r>
              <a:rPr lang="en-US" dirty="0"/>
              <a:t>University of North Carolina at Chapel Hill</a:t>
            </a:r>
          </a:p>
          <a:p>
            <a:r>
              <a:rPr lang="en-US" dirty="0">
                <a:solidFill>
                  <a:schemeClr val="bg1"/>
                </a:solidFill>
              </a:rPr>
              <a:t>lynnee@live.unc.edu </a:t>
            </a:r>
          </a:p>
        </p:txBody>
      </p:sp>
    </p:spTree>
    <p:extLst>
      <p:ext uri="{BB962C8B-B14F-4D97-AF65-F5344CB8AC3E}">
        <p14:creationId xmlns:p14="http://schemas.microsoft.com/office/powerpoint/2010/main" val="2927984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9437C-6C44-407C-A444-691A5109D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8" y="-771749"/>
            <a:ext cx="11386868" cy="2387600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34B59-FB30-4D09-8E72-ABA51485F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865" y="2536371"/>
            <a:ext cx="9699171" cy="31992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Lynnee Argabright</a:t>
            </a:r>
          </a:p>
          <a:p>
            <a:r>
              <a:rPr lang="en-US" dirty="0"/>
              <a:t>MSIS candidate at UNC-Chapel Hill</a:t>
            </a:r>
          </a:p>
          <a:p>
            <a:r>
              <a:rPr lang="en-US" dirty="0"/>
              <a:t>Open Access Research Assistant at UNC-Chapel Hill Libraries</a:t>
            </a:r>
          </a:p>
          <a:p>
            <a:r>
              <a:rPr lang="en-US" dirty="0">
                <a:solidFill>
                  <a:schemeClr val="bg1"/>
                </a:solidFill>
              </a:rPr>
              <a:t>lynnee@live.unc.edu</a:t>
            </a:r>
          </a:p>
          <a:p>
            <a:r>
              <a:rPr lang="en-US" dirty="0">
                <a:solidFill>
                  <a:schemeClr val="bg1"/>
                </a:solidFill>
              </a:rPr>
              <a:t>linkedin.com/in/lynnee-argabright/</a:t>
            </a:r>
          </a:p>
          <a:p>
            <a:r>
              <a:rPr lang="en-US" b="1" dirty="0">
                <a:solidFill>
                  <a:schemeClr val="bg1"/>
                </a:solidFill>
              </a:rPr>
              <a:t>@</a:t>
            </a:r>
            <a:r>
              <a:rPr lang="en-US" dirty="0" err="1">
                <a:solidFill>
                  <a:schemeClr val="bg1"/>
                </a:solidFill>
              </a:rPr>
              <a:t>LynneeLue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orcid.org/0000-0001-6814-6485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15AA73-A2E2-4253-A07E-38CF1D314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496" y="5257181"/>
            <a:ext cx="301926" cy="30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1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ORCID Team at UNC- Chapel Hill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143000" y="2057400"/>
            <a:ext cx="987287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Librarians across campus at the University Libraries (e.g., Health Sciences, Kenan Science, Davis Libraries)</a:t>
            </a:r>
          </a:p>
          <a:p>
            <a:r>
              <a:rPr lang="en-US" dirty="0">
                <a:solidFill>
                  <a:schemeClr val="tx1"/>
                </a:solidFill>
              </a:rPr>
              <a:t>Webinar (Sept 2018) reporting of outreach preparation: </a:t>
            </a:r>
            <a:r>
              <a:rPr lang="en-US" u="sng" dirty="0">
                <a:solidFill>
                  <a:schemeClr val="tx1"/>
                </a:solidFill>
              </a:rPr>
              <a:t>https://youtu.be/Gb0clgH91sM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4400" dirty="0"/>
              <a:t>Contact</a:t>
            </a:r>
          </a:p>
          <a:p>
            <a:r>
              <a:rPr lang="en-US" u="sng" dirty="0">
                <a:solidFill>
                  <a:schemeClr val="tx1"/>
                </a:solidFill>
              </a:rPr>
              <a:t>orcidteam@unc.edu </a:t>
            </a:r>
          </a:p>
          <a:p>
            <a:r>
              <a:rPr lang="en-US" u="sng" dirty="0">
                <a:solidFill>
                  <a:schemeClr val="tx1"/>
                </a:solidFill>
              </a:rPr>
              <a:t>https://guides.lib.unc.edu/orcid</a:t>
            </a:r>
          </a:p>
          <a:p>
            <a:endParaRPr 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4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515C921B-3605-48A3-90DC-BB4A64756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2970" y="990600"/>
            <a:ext cx="8333921" cy="55956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AE2290-6E7F-45CF-8FF4-126BCAFF1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70108"/>
            <a:ext cx="9875520" cy="1356360"/>
          </a:xfrm>
        </p:spPr>
        <p:txBody>
          <a:bodyPr/>
          <a:lstStyle/>
          <a:p>
            <a:r>
              <a:rPr lang="en-US" dirty="0"/>
              <a:t>What is ORCID and Why Do We Need It?</a:t>
            </a:r>
          </a:p>
        </p:txBody>
      </p:sp>
    </p:spTree>
    <p:extLst>
      <p:ext uri="{BB962C8B-B14F-4D97-AF65-F5344CB8AC3E}">
        <p14:creationId xmlns:p14="http://schemas.microsoft.com/office/powerpoint/2010/main" val="172948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281F-5551-4526-84CC-46B8BC3B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ORCID Implementation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31FA1D2-5978-4112-86A3-AE2B78EEE9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1588650"/>
              </p:ext>
            </p:extLst>
          </p:nvPr>
        </p:nvGraphicFramePr>
        <p:xfrm>
          <a:off x="2032000" y="719666"/>
          <a:ext cx="8472714" cy="5773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626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A9A4F-9A48-4791-BCDE-8D0D5B298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Popups: One Outreach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D76F0-F01A-4FE5-BFC2-A7D1A13F0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Reach out to interested, likely departments</a:t>
            </a:r>
          </a:p>
          <a:p>
            <a:r>
              <a:rPr lang="en-US" dirty="0">
                <a:solidFill>
                  <a:schemeClr val="tx1"/>
                </a:solidFill>
              </a:rPr>
              <a:t>Schedule during department-wide meetings</a:t>
            </a:r>
          </a:p>
          <a:p>
            <a:r>
              <a:rPr lang="en-US" dirty="0">
                <a:solidFill>
                  <a:schemeClr val="tx1"/>
                </a:solidFill>
              </a:rPr>
              <a:t>After a departmental ORCID presentation/introduction</a:t>
            </a:r>
          </a:p>
          <a:p>
            <a:r>
              <a:rPr lang="en-US" dirty="0">
                <a:solidFill>
                  <a:schemeClr val="tx1"/>
                </a:solidFill>
              </a:rPr>
              <a:t>Convenient sign-up staff, instructions, and laptops</a:t>
            </a:r>
          </a:p>
          <a:p>
            <a:r>
              <a:rPr lang="en-US" dirty="0">
                <a:solidFill>
                  <a:schemeClr val="tx1"/>
                </a:solidFill>
              </a:rPr>
              <a:t>Follow up with department after popup event</a:t>
            </a:r>
          </a:p>
        </p:txBody>
      </p:sp>
    </p:spTree>
    <p:extLst>
      <p:ext uri="{BB962C8B-B14F-4D97-AF65-F5344CB8AC3E}">
        <p14:creationId xmlns:p14="http://schemas.microsoft.com/office/powerpoint/2010/main" val="228997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FD14-BF55-4D9D-9E40-C1E5B221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365" y="555170"/>
            <a:ext cx="9875520" cy="1356360"/>
          </a:xfrm>
        </p:spPr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81B-243C-4EB7-8941-6F6AA29AA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71" y="1545771"/>
            <a:ext cx="10515600" cy="214448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Was slow during, but crazy while everyone was leaving.  </a:t>
            </a:r>
          </a:p>
          <a:p>
            <a:r>
              <a:rPr lang="en-US" dirty="0">
                <a:solidFill>
                  <a:schemeClr val="tx1"/>
                </a:solidFill>
              </a:rPr>
              <a:t>Better response as people arrived (if they weren't late). </a:t>
            </a:r>
          </a:p>
          <a:p>
            <a:r>
              <a:rPr lang="en-US" dirty="0">
                <a:solidFill>
                  <a:schemeClr val="tx1"/>
                </a:solidFill>
              </a:rPr>
              <a:t>Didn’t bring phones for authentication.</a:t>
            </a:r>
          </a:p>
          <a:p>
            <a:r>
              <a:rPr lang="en-US" dirty="0">
                <a:solidFill>
                  <a:schemeClr val="tx1"/>
                </a:solidFill>
              </a:rPr>
              <a:t>Faculty didn’t want to be there, not willing to listen.</a:t>
            </a:r>
          </a:p>
          <a:p>
            <a:r>
              <a:rPr lang="en-US" dirty="0">
                <a:solidFill>
                  <a:schemeClr val="tx1"/>
                </a:solidFill>
              </a:rPr>
              <a:t>Faculty exited out of alternate doors or were in deep conversation upon exiting.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974B06-2195-4DB4-984D-21A348307919}"/>
              </a:ext>
            </a:extLst>
          </p:cNvPr>
          <p:cNvSpPr txBox="1">
            <a:spLocks/>
          </p:cNvSpPr>
          <p:nvPr/>
        </p:nvSpPr>
        <p:spPr>
          <a:xfrm>
            <a:off x="838200" y="33385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</a:rPr>
              <a:t>Lessons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2586CF5-FA23-4D0C-A116-9550FFA1E71A}"/>
              </a:ext>
            </a:extLst>
          </p:cNvPr>
          <p:cNvSpPr txBox="1">
            <a:spLocks/>
          </p:cNvSpPr>
          <p:nvPr/>
        </p:nvSpPr>
        <p:spPr>
          <a:xfrm>
            <a:off x="805545" y="4427311"/>
            <a:ext cx="10646229" cy="2065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Have one person stay after meeting.</a:t>
            </a:r>
          </a:p>
          <a:p>
            <a:r>
              <a:rPr lang="en-US" sz="2200" dirty="0"/>
              <a:t>Focus on departments with incentive.</a:t>
            </a:r>
          </a:p>
          <a:p>
            <a:r>
              <a:rPr lang="en-US" sz="2200" dirty="0"/>
              <a:t>Value in the introductory question.</a:t>
            </a:r>
          </a:p>
          <a:p>
            <a:r>
              <a:rPr lang="en-US" sz="2200" dirty="0"/>
              <a:t>Combine outreach for departments to increase visibility.</a:t>
            </a:r>
          </a:p>
          <a:p>
            <a:r>
              <a:rPr lang="en-US" sz="2200" dirty="0"/>
              <a:t>Subject librarian involvement makes a difference.</a:t>
            </a:r>
          </a:p>
        </p:txBody>
      </p:sp>
    </p:spTree>
    <p:extLst>
      <p:ext uri="{BB962C8B-B14F-4D97-AF65-F5344CB8AC3E}">
        <p14:creationId xmlns:p14="http://schemas.microsoft.com/office/powerpoint/2010/main" val="364941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4B88-FA6F-4819-9F9A-BBE7939E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17" y="173741"/>
            <a:ext cx="10515600" cy="1325563"/>
          </a:xfrm>
        </p:spPr>
        <p:txBody>
          <a:bodyPr/>
          <a:lstStyle/>
          <a:p>
            <a:r>
              <a:rPr lang="en-US" dirty="0"/>
              <a:t>Sample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B8EA45-0193-44B2-855D-E90D777D8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557372"/>
              </p:ext>
            </p:extLst>
          </p:nvPr>
        </p:nvGraphicFramePr>
        <p:xfrm>
          <a:off x="838200" y="1337094"/>
          <a:ext cx="10515600" cy="483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427D61-B43B-4E06-8C16-8437DEFAF1FE}"/>
              </a:ext>
            </a:extLst>
          </p:cNvPr>
          <p:cNvSpPr/>
          <p:nvPr/>
        </p:nvSpPr>
        <p:spPr>
          <a:xfrm>
            <a:off x="2162647" y="6176963"/>
            <a:ext cx="9656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Total	 251 total UNC </a:t>
            </a:r>
            <a:r>
              <a:rPr lang="en-US" dirty="0" err="1"/>
              <a:t>fac</a:t>
            </a:r>
            <a:r>
              <a:rPr lang="en-US" dirty="0"/>
              <a:t>/staff linked (105 faculty linked) | 5059 total UNC faculty	= 5% (2.1%)</a:t>
            </a:r>
          </a:p>
        </p:txBody>
      </p:sp>
    </p:spTree>
    <p:extLst>
      <p:ext uri="{BB962C8B-B14F-4D97-AF65-F5344CB8AC3E}">
        <p14:creationId xmlns:p14="http://schemas.microsoft.com/office/powerpoint/2010/main" val="281107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4B88-FA6F-4819-9F9A-BBE7939E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17" y="173741"/>
            <a:ext cx="10515600" cy="1325563"/>
          </a:xfrm>
        </p:spPr>
        <p:txBody>
          <a:bodyPr/>
          <a:lstStyle/>
          <a:p>
            <a:r>
              <a:rPr lang="en-US" dirty="0"/>
              <a:t>Sample 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427D61-B43B-4E06-8C16-8437DEFAF1FE}"/>
              </a:ext>
            </a:extLst>
          </p:cNvPr>
          <p:cNvSpPr/>
          <p:nvPr/>
        </p:nvSpPr>
        <p:spPr>
          <a:xfrm>
            <a:off x="4089419" y="6323964"/>
            <a:ext cx="5251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Total	251 linked	5059 total faculty	= 5%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358491"/>
              </p:ext>
            </p:extLst>
          </p:nvPr>
        </p:nvGraphicFramePr>
        <p:xfrm>
          <a:off x="1992086" y="1499305"/>
          <a:ext cx="7349092" cy="4564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2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A527F-7439-49B3-8CE0-A384FD095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C7AB7-D62D-4813-A457-27D50105C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Increase communication of Create AND Connect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Get administrators to create and connect ORCID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Have data and answers for why faculty should be motivated</a:t>
            </a:r>
          </a:p>
          <a:p>
            <a:r>
              <a:rPr lang="en-US" dirty="0">
                <a:solidFill>
                  <a:schemeClr val="tx1"/>
                </a:solidFill>
              </a:rPr>
              <a:t>Get more subject librarians involved to spread outreach.</a:t>
            </a:r>
          </a:p>
          <a:p>
            <a:r>
              <a:rPr lang="en-US" dirty="0">
                <a:solidFill>
                  <a:schemeClr val="tx1"/>
                </a:solidFill>
              </a:rPr>
              <a:t>Produce data showing value in institutional membership.</a:t>
            </a:r>
          </a:p>
        </p:txBody>
      </p:sp>
    </p:spTree>
    <p:extLst>
      <p:ext uri="{BB962C8B-B14F-4D97-AF65-F5344CB8AC3E}">
        <p14:creationId xmlns:p14="http://schemas.microsoft.com/office/powerpoint/2010/main" val="333355248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694</TotalTime>
  <Words>453</Words>
  <Application>Microsoft Office PowerPoint</Application>
  <PresentationFormat>Widescreen</PresentationFormat>
  <Paragraphs>71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Basis</vt:lpstr>
      <vt:lpstr> ORCID Popups:  Starting Small to Disseminate at Large</vt:lpstr>
      <vt:lpstr>ORCID Team at UNC- Chapel Hill</vt:lpstr>
      <vt:lpstr>What is ORCID and Why Do We Need It?</vt:lpstr>
      <vt:lpstr>ORCID Implementation</vt:lpstr>
      <vt:lpstr>Popups: One Outreach Solution</vt:lpstr>
      <vt:lpstr>Challenges</vt:lpstr>
      <vt:lpstr>Sample Data</vt:lpstr>
      <vt:lpstr>Sample Data</vt:lpstr>
      <vt:lpstr>Future Goals</vt:lpstr>
      <vt:lpstr>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ORCID Popups:  Starting Small to Disseminate at Large</dc:title>
  <dc:creator>Argabright, Lynnee Marie</dc:creator>
  <cp:lastModifiedBy>Argabright, Lynnee Marie</cp:lastModifiedBy>
  <cp:revision>35</cp:revision>
  <dcterms:created xsi:type="dcterms:W3CDTF">2019-03-24T15:21:47Z</dcterms:created>
  <dcterms:modified xsi:type="dcterms:W3CDTF">2019-04-01T11:22:17Z</dcterms:modified>
</cp:coreProperties>
</file>