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3"/>
  </p:notesMasterIdLst>
  <p:handoutMasterIdLst>
    <p:handoutMasterId r:id="rId34"/>
  </p:handoutMasterIdLst>
  <p:sldIdLst>
    <p:sldId id="264" r:id="rId5"/>
    <p:sldId id="276" r:id="rId6"/>
    <p:sldId id="289" r:id="rId7"/>
    <p:sldId id="282" r:id="rId8"/>
    <p:sldId id="283" r:id="rId9"/>
    <p:sldId id="287" r:id="rId10"/>
    <p:sldId id="308" r:id="rId11"/>
    <p:sldId id="286" r:id="rId12"/>
    <p:sldId id="309" r:id="rId13"/>
    <p:sldId id="293" r:id="rId14"/>
    <p:sldId id="310" r:id="rId15"/>
    <p:sldId id="318" r:id="rId16"/>
    <p:sldId id="297" r:id="rId17"/>
    <p:sldId id="292" r:id="rId18"/>
    <p:sldId id="294" r:id="rId19"/>
    <p:sldId id="315" r:id="rId20"/>
    <p:sldId id="295" r:id="rId21"/>
    <p:sldId id="298" r:id="rId22"/>
    <p:sldId id="313" r:id="rId23"/>
    <p:sldId id="300" r:id="rId24"/>
    <p:sldId id="305" r:id="rId25"/>
    <p:sldId id="301" r:id="rId26"/>
    <p:sldId id="307" r:id="rId27"/>
    <p:sldId id="303" r:id="rId28"/>
    <p:sldId id="312" r:id="rId29"/>
    <p:sldId id="304" r:id="rId30"/>
    <p:sldId id="316" r:id="rId31"/>
    <p:sldId id="314" r:id="rId3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52" autoAdjust="0"/>
    <p:restoredTop sz="94280" autoAdjust="0"/>
  </p:normalViewPr>
  <p:slideViewPr>
    <p:cSldViewPr showGuides="1">
      <p:cViewPr varScale="1">
        <p:scale>
          <a:sx n="77" d="100"/>
          <a:sy n="77" d="100"/>
        </p:scale>
        <p:origin x="120" y="76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BFE011-9B7C-4C89-A49F-B8C5B17F67A2}" type="doc">
      <dgm:prSet loTypeId="urn:microsoft.com/office/officeart/2011/layout/HexagonRadial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D9FE905-FE18-4EBE-9677-E216D3E7E975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1934-1984</a:t>
          </a:r>
          <a:endParaRPr lang="en-US" dirty="0"/>
        </a:p>
      </dgm:t>
    </dgm:pt>
    <dgm:pt modelId="{CBF6F86F-39ED-41B0-B719-1373B9ACA705}" type="parTrans" cxnId="{AE132F85-F732-4F35-8C85-0B98CAB1403B}">
      <dgm:prSet/>
      <dgm:spPr/>
      <dgm:t>
        <a:bodyPr/>
        <a:lstStyle/>
        <a:p>
          <a:endParaRPr lang="en-US"/>
        </a:p>
      </dgm:t>
    </dgm:pt>
    <dgm:pt modelId="{8A59B878-799D-4632-85D3-FE68FB8F98D3}" type="sibTrans" cxnId="{AE132F85-F732-4F35-8C85-0B98CAB1403B}">
      <dgm:prSet/>
      <dgm:spPr/>
      <dgm:t>
        <a:bodyPr/>
        <a:lstStyle/>
        <a:p>
          <a:endParaRPr lang="en-US"/>
        </a:p>
      </dgm:t>
    </dgm:pt>
    <dgm:pt modelId="{20D278D9-4B42-403E-A219-F7869ACC95A1}">
      <dgm:prSet phldrT="[Text]"/>
      <dgm:spPr/>
      <dgm:t>
        <a:bodyPr/>
        <a:lstStyle/>
        <a:p>
          <a:r>
            <a:rPr lang="en-US" dirty="0" smtClean="0"/>
            <a:t>1934-1940</a:t>
          </a:r>
          <a:endParaRPr lang="en-US" dirty="0"/>
        </a:p>
      </dgm:t>
    </dgm:pt>
    <dgm:pt modelId="{22C507FD-15D6-494A-8797-49FADD5A57E3}" type="parTrans" cxnId="{F562A332-CFF3-433B-8F3B-E6E740F99B0A}">
      <dgm:prSet/>
      <dgm:spPr/>
      <dgm:t>
        <a:bodyPr/>
        <a:lstStyle/>
        <a:p>
          <a:endParaRPr lang="en-US"/>
        </a:p>
      </dgm:t>
    </dgm:pt>
    <dgm:pt modelId="{1BF6735A-978E-4AB6-9CD5-46FF61CFCB3C}" type="sibTrans" cxnId="{F562A332-CFF3-433B-8F3B-E6E740F99B0A}">
      <dgm:prSet/>
      <dgm:spPr/>
      <dgm:t>
        <a:bodyPr/>
        <a:lstStyle/>
        <a:p>
          <a:endParaRPr lang="en-US"/>
        </a:p>
      </dgm:t>
    </dgm:pt>
    <dgm:pt modelId="{2B79332E-80B4-4D6A-9603-8F43BAC1C66D}">
      <dgm:prSet phldrT="[Text]"/>
      <dgm:spPr/>
      <dgm:t>
        <a:bodyPr/>
        <a:lstStyle/>
        <a:p>
          <a:r>
            <a:rPr lang="en-US" dirty="0" smtClean="0"/>
            <a:t>1941-1947</a:t>
          </a:r>
          <a:endParaRPr lang="en-US" dirty="0"/>
        </a:p>
      </dgm:t>
    </dgm:pt>
    <dgm:pt modelId="{28249880-70B3-40B7-8F36-6D82CFBBA84D}" type="parTrans" cxnId="{4DA605AC-05A8-4B8E-ABD5-7CB58B28AF54}">
      <dgm:prSet/>
      <dgm:spPr/>
      <dgm:t>
        <a:bodyPr/>
        <a:lstStyle/>
        <a:p>
          <a:endParaRPr lang="en-US"/>
        </a:p>
      </dgm:t>
    </dgm:pt>
    <dgm:pt modelId="{35C9F7C3-D606-4D94-B725-6D84C118B396}" type="sibTrans" cxnId="{4DA605AC-05A8-4B8E-ABD5-7CB58B28AF54}">
      <dgm:prSet/>
      <dgm:spPr/>
      <dgm:t>
        <a:bodyPr/>
        <a:lstStyle/>
        <a:p>
          <a:endParaRPr lang="en-US"/>
        </a:p>
      </dgm:t>
    </dgm:pt>
    <dgm:pt modelId="{F000D027-4248-4278-892D-EFB677F13666}">
      <dgm:prSet phldrT="[Text]"/>
      <dgm:spPr/>
      <dgm:t>
        <a:bodyPr/>
        <a:lstStyle/>
        <a:p>
          <a:r>
            <a:rPr lang="en-US" dirty="0" smtClean="0"/>
            <a:t>1948-1952</a:t>
          </a:r>
          <a:endParaRPr lang="en-US" dirty="0"/>
        </a:p>
      </dgm:t>
    </dgm:pt>
    <dgm:pt modelId="{83E5906F-59AE-4CE4-88B0-348B81937033}" type="parTrans" cxnId="{87304E1B-492B-4AE1-A9B2-DA4AA3D1211B}">
      <dgm:prSet/>
      <dgm:spPr/>
      <dgm:t>
        <a:bodyPr/>
        <a:lstStyle/>
        <a:p>
          <a:endParaRPr lang="en-US"/>
        </a:p>
      </dgm:t>
    </dgm:pt>
    <dgm:pt modelId="{4094DCA3-45C7-46F1-8122-32C8E8A6A354}" type="sibTrans" cxnId="{87304E1B-492B-4AE1-A9B2-DA4AA3D1211B}">
      <dgm:prSet/>
      <dgm:spPr/>
      <dgm:t>
        <a:bodyPr/>
        <a:lstStyle/>
        <a:p>
          <a:endParaRPr lang="en-US"/>
        </a:p>
      </dgm:t>
    </dgm:pt>
    <dgm:pt modelId="{AE9744BD-3234-49A0-BB34-984A4D51FAB6}">
      <dgm:prSet phldrT="[Text]"/>
      <dgm:spPr/>
      <dgm:t>
        <a:bodyPr/>
        <a:lstStyle/>
        <a:p>
          <a:r>
            <a:rPr lang="en-US" dirty="0" smtClean="0"/>
            <a:t>1953-1965</a:t>
          </a:r>
          <a:endParaRPr lang="en-US" dirty="0"/>
        </a:p>
      </dgm:t>
    </dgm:pt>
    <dgm:pt modelId="{F49A5E6B-D25B-472F-916D-A6C90E340581}" type="parTrans" cxnId="{3F5A2B04-CDAA-4DD6-88D3-474E92B1888B}">
      <dgm:prSet/>
      <dgm:spPr/>
      <dgm:t>
        <a:bodyPr/>
        <a:lstStyle/>
        <a:p>
          <a:endParaRPr lang="en-US"/>
        </a:p>
      </dgm:t>
    </dgm:pt>
    <dgm:pt modelId="{404B1D6B-EE3F-4AE4-8D7F-0300FD5E9BDB}" type="sibTrans" cxnId="{3F5A2B04-CDAA-4DD6-88D3-474E92B1888B}">
      <dgm:prSet/>
      <dgm:spPr/>
      <dgm:t>
        <a:bodyPr/>
        <a:lstStyle/>
        <a:p>
          <a:endParaRPr lang="en-US"/>
        </a:p>
      </dgm:t>
    </dgm:pt>
    <dgm:pt modelId="{58466354-9D6F-461F-A08B-A858DFEE975C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1966-1974</a:t>
          </a:r>
          <a:endParaRPr lang="en-US" dirty="0"/>
        </a:p>
      </dgm:t>
    </dgm:pt>
    <dgm:pt modelId="{908845D5-B064-4D57-9E1F-EDA0880B7FFD}" type="parTrans" cxnId="{A80D71EC-4779-4801-914B-671EAD1A441D}">
      <dgm:prSet/>
      <dgm:spPr/>
      <dgm:t>
        <a:bodyPr/>
        <a:lstStyle/>
        <a:p>
          <a:endParaRPr lang="en-US"/>
        </a:p>
      </dgm:t>
    </dgm:pt>
    <dgm:pt modelId="{05D4B3CF-2848-4B96-B3AB-BF611D2BD7B2}" type="sibTrans" cxnId="{A80D71EC-4779-4801-914B-671EAD1A441D}">
      <dgm:prSet/>
      <dgm:spPr/>
      <dgm:t>
        <a:bodyPr/>
        <a:lstStyle/>
        <a:p>
          <a:endParaRPr lang="en-US"/>
        </a:p>
      </dgm:t>
    </dgm:pt>
    <dgm:pt modelId="{FC62E5DD-2DB2-419F-BD38-7080A1925120}">
      <dgm:prSet phldrT="[Text]"/>
      <dgm:spPr/>
      <dgm:t>
        <a:bodyPr/>
        <a:lstStyle/>
        <a:p>
          <a:r>
            <a:rPr lang="en-US" dirty="0" smtClean="0"/>
            <a:t>1975-1984</a:t>
          </a:r>
          <a:endParaRPr lang="en-US" dirty="0"/>
        </a:p>
      </dgm:t>
    </dgm:pt>
    <dgm:pt modelId="{0F3C7010-A432-4342-964D-627A2B66BEB9}" type="parTrans" cxnId="{A70B3B4A-3EF6-44D4-8F6D-730F1289ED5E}">
      <dgm:prSet/>
      <dgm:spPr/>
      <dgm:t>
        <a:bodyPr/>
        <a:lstStyle/>
        <a:p>
          <a:endParaRPr lang="en-US"/>
        </a:p>
      </dgm:t>
    </dgm:pt>
    <dgm:pt modelId="{92E194B5-D93E-47E6-862A-2E614CB4CD52}" type="sibTrans" cxnId="{A70B3B4A-3EF6-44D4-8F6D-730F1289ED5E}">
      <dgm:prSet/>
      <dgm:spPr/>
      <dgm:t>
        <a:bodyPr/>
        <a:lstStyle/>
        <a:p>
          <a:endParaRPr lang="en-US"/>
        </a:p>
      </dgm:t>
    </dgm:pt>
    <dgm:pt modelId="{85B899A1-6F29-4ECD-9B2A-D0AADD9E3B72}" type="pres">
      <dgm:prSet presAssocID="{85BFE011-9B7C-4C89-A49F-B8C5B17F67A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B119450-C5AC-4FDA-A083-018C07DD61FF}" type="pres">
      <dgm:prSet presAssocID="{FD9FE905-FE18-4EBE-9677-E216D3E7E975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5EDB70FE-7C5B-4215-A8D6-D80912225F74}" type="pres">
      <dgm:prSet presAssocID="{20D278D9-4B42-403E-A219-F7869ACC95A1}" presName="Accent1" presStyleCnt="0"/>
      <dgm:spPr/>
    </dgm:pt>
    <dgm:pt modelId="{9A619997-B2D0-456E-B1F3-16B286A7CB9B}" type="pres">
      <dgm:prSet presAssocID="{20D278D9-4B42-403E-A219-F7869ACC95A1}" presName="Accent" presStyleLbl="bgShp" presStyleIdx="0" presStyleCnt="6"/>
      <dgm:spPr/>
    </dgm:pt>
    <dgm:pt modelId="{111EFC5C-4BEF-41CE-91F4-2940B09F18D3}" type="pres">
      <dgm:prSet presAssocID="{20D278D9-4B42-403E-A219-F7869ACC95A1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5CBA7B-C941-48E0-A261-ECD0580DBD7E}" type="pres">
      <dgm:prSet presAssocID="{2B79332E-80B4-4D6A-9603-8F43BAC1C66D}" presName="Accent2" presStyleCnt="0"/>
      <dgm:spPr/>
    </dgm:pt>
    <dgm:pt modelId="{BD8CAF74-E77F-4DD4-909C-C9FB61EB3359}" type="pres">
      <dgm:prSet presAssocID="{2B79332E-80B4-4D6A-9603-8F43BAC1C66D}" presName="Accent" presStyleLbl="bgShp" presStyleIdx="1" presStyleCnt="6"/>
      <dgm:spPr/>
    </dgm:pt>
    <dgm:pt modelId="{741EEA0B-63A8-40AF-983A-42D2EE7B03AB}" type="pres">
      <dgm:prSet presAssocID="{2B79332E-80B4-4D6A-9603-8F43BAC1C66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C03AF-70DF-4FCA-82C8-C81D126476F2}" type="pres">
      <dgm:prSet presAssocID="{F000D027-4248-4278-892D-EFB677F13666}" presName="Accent3" presStyleCnt="0"/>
      <dgm:spPr/>
    </dgm:pt>
    <dgm:pt modelId="{E17B08A6-2EEB-4C31-85F8-645180D7B604}" type="pres">
      <dgm:prSet presAssocID="{F000D027-4248-4278-892D-EFB677F13666}" presName="Accent" presStyleLbl="bgShp" presStyleIdx="2" presStyleCnt="6"/>
      <dgm:spPr/>
    </dgm:pt>
    <dgm:pt modelId="{1925596C-B0C8-4BC0-AACD-352A5C2AB7BC}" type="pres">
      <dgm:prSet presAssocID="{F000D027-4248-4278-892D-EFB677F13666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59EACB-F95F-4C2F-A4FC-8C2175A55073}" type="pres">
      <dgm:prSet presAssocID="{AE9744BD-3234-49A0-BB34-984A4D51FAB6}" presName="Accent4" presStyleCnt="0"/>
      <dgm:spPr/>
    </dgm:pt>
    <dgm:pt modelId="{ACB2EE59-2009-4B2C-80DF-39997134D415}" type="pres">
      <dgm:prSet presAssocID="{AE9744BD-3234-49A0-BB34-984A4D51FAB6}" presName="Accent" presStyleLbl="bgShp" presStyleIdx="3" presStyleCnt="6"/>
      <dgm:spPr/>
    </dgm:pt>
    <dgm:pt modelId="{75711EC4-4B85-47F2-9AC4-3784CB8B0AEE}" type="pres">
      <dgm:prSet presAssocID="{AE9744BD-3234-49A0-BB34-984A4D51FAB6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D8ABD1-D42E-45A8-A7F7-99104107A844}" type="pres">
      <dgm:prSet presAssocID="{58466354-9D6F-461F-A08B-A858DFEE975C}" presName="Accent5" presStyleCnt="0"/>
      <dgm:spPr/>
    </dgm:pt>
    <dgm:pt modelId="{16FA4D72-CE5A-45A0-8F55-9C7664DDEED8}" type="pres">
      <dgm:prSet presAssocID="{58466354-9D6F-461F-A08B-A858DFEE975C}" presName="Accent" presStyleLbl="bgShp" presStyleIdx="4" presStyleCnt="6"/>
      <dgm:spPr/>
    </dgm:pt>
    <dgm:pt modelId="{DD979C1F-7E0B-4A69-B4FD-30AA76A747D0}" type="pres">
      <dgm:prSet presAssocID="{58466354-9D6F-461F-A08B-A858DFEE975C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E6629D-F3B0-4DA8-B945-5EFBDBCF2DDB}" type="pres">
      <dgm:prSet presAssocID="{FC62E5DD-2DB2-419F-BD38-7080A1925120}" presName="Accent6" presStyleCnt="0"/>
      <dgm:spPr/>
    </dgm:pt>
    <dgm:pt modelId="{95A9CF4F-5E56-4231-A3A2-0F064F8BD66B}" type="pres">
      <dgm:prSet presAssocID="{FC62E5DD-2DB2-419F-BD38-7080A1925120}" presName="Accent" presStyleLbl="bgShp" presStyleIdx="5" presStyleCnt="6"/>
      <dgm:spPr/>
    </dgm:pt>
    <dgm:pt modelId="{CCDB63B8-D946-4EBD-93F9-5DE69AE728FF}" type="pres">
      <dgm:prSet presAssocID="{FC62E5DD-2DB2-419F-BD38-7080A1925120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62A332-CFF3-433B-8F3B-E6E740F99B0A}" srcId="{FD9FE905-FE18-4EBE-9677-E216D3E7E975}" destId="{20D278D9-4B42-403E-A219-F7869ACC95A1}" srcOrd="0" destOrd="0" parTransId="{22C507FD-15D6-494A-8797-49FADD5A57E3}" sibTransId="{1BF6735A-978E-4AB6-9CD5-46FF61CFCB3C}"/>
    <dgm:cxn modelId="{D5F4A678-57EF-4CCA-BD8A-E8825553EFAB}" type="presOf" srcId="{20D278D9-4B42-403E-A219-F7869ACC95A1}" destId="{111EFC5C-4BEF-41CE-91F4-2940B09F18D3}" srcOrd="0" destOrd="0" presId="urn:microsoft.com/office/officeart/2011/layout/HexagonRadial"/>
    <dgm:cxn modelId="{7641B91D-A7E3-4A73-B065-16223BE85153}" type="presOf" srcId="{FD9FE905-FE18-4EBE-9677-E216D3E7E975}" destId="{DB119450-C5AC-4FDA-A083-018C07DD61FF}" srcOrd="0" destOrd="0" presId="urn:microsoft.com/office/officeart/2011/layout/HexagonRadial"/>
    <dgm:cxn modelId="{A80D71EC-4779-4801-914B-671EAD1A441D}" srcId="{FD9FE905-FE18-4EBE-9677-E216D3E7E975}" destId="{58466354-9D6F-461F-A08B-A858DFEE975C}" srcOrd="4" destOrd="0" parTransId="{908845D5-B064-4D57-9E1F-EDA0880B7FFD}" sibTransId="{05D4B3CF-2848-4B96-B3AB-BF611D2BD7B2}"/>
    <dgm:cxn modelId="{168598AE-D440-44B7-9FAB-3C886475B397}" type="presOf" srcId="{58466354-9D6F-461F-A08B-A858DFEE975C}" destId="{DD979C1F-7E0B-4A69-B4FD-30AA76A747D0}" srcOrd="0" destOrd="0" presId="urn:microsoft.com/office/officeart/2011/layout/HexagonRadial"/>
    <dgm:cxn modelId="{AE132F85-F732-4F35-8C85-0B98CAB1403B}" srcId="{85BFE011-9B7C-4C89-A49F-B8C5B17F67A2}" destId="{FD9FE905-FE18-4EBE-9677-E216D3E7E975}" srcOrd="0" destOrd="0" parTransId="{CBF6F86F-39ED-41B0-B719-1373B9ACA705}" sibTransId="{8A59B878-799D-4632-85D3-FE68FB8F98D3}"/>
    <dgm:cxn modelId="{87304E1B-492B-4AE1-A9B2-DA4AA3D1211B}" srcId="{FD9FE905-FE18-4EBE-9677-E216D3E7E975}" destId="{F000D027-4248-4278-892D-EFB677F13666}" srcOrd="2" destOrd="0" parTransId="{83E5906F-59AE-4CE4-88B0-348B81937033}" sibTransId="{4094DCA3-45C7-46F1-8122-32C8E8A6A354}"/>
    <dgm:cxn modelId="{23C0AFE5-4C49-46B8-AB3A-729EDF39F4DE}" type="presOf" srcId="{AE9744BD-3234-49A0-BB34-984A4D51FAB6}" destId="{75711EC4-4B85-47F2-9AC4-3784CB8B0AEE}" srcOrd="0" destOrd="0" presId="urn:microsoft.com/office/officeart/2011/layout/HexagonRadial"/>
    <dgm:cxn modelId="{9EEBC893-FA65-4CE9-B0BE-E273A73A423C}" type="presOf" srcId="{F000D027-4248-4278-892D-EFB677F13666}" destId="{1925596C-B0C8-4BC0-AACD-352A5C2AB7BC}" srcOrd="0" destOrd="0" presId="urn:microsoft.com/office/officeart/2011/layout/HexagonRadial"/>
    <dgm:cxn modelId="{3F5A2B04-CDAA-4DD6-88D3-474E92B1888B}" srcId="{FD9FE905-FE18-4EBE-9677-E216D3E7E975}" destId="{AE9744BD-3234-49A0-BB34-984A4D51FAB6}" srcOrd="3" destOrd="0" parTransId="{F49A5E6B-D25B-472F-916D-A6C90E340581}" sibTransId="{404B1D6B-EE3F-4AE4-8D7F-0300FD5E9BDB}"/>
    <dgm:cxn modelId="{24AD4E59-7FA5-433F-B412-C0033CCD2367}" type="presOf" srcId="{FC62E5DD-2DB2-419F-BD38-7080A1925120}" destId="{CCDB63B8-D946-4EBD-93F9-5DE69AE728FF}" srcOrd="0" destOrd="0" presId="urn:microsoft.com/office/officeart/2011/layout/HexagonRadial"/>
    <dgm:cxn modelId="{31C61D27-4885-4ACD-9C86-570F58F65C1F}" type="presOf" srcId="{85BFE011-9B7C-4C89-A49F-B8C5B17F67A2}" destId="{85B899A1-6F29-4ECD-9B2A-D0AADD9E3B72}" srcOrd="0" destOrd="0" presId="urn:microsoft.com/office/officeart/2011/layout/HexagonRadial"/>
    <dgm:cxn modelId="{4DA605AC-05A8-4B8E-ABD5-7CB58B28AF54}" srcId="{FD9FE905-FE18-4EBE-9677-E216D3E7E975}" destId="{2B79332E-80B4-4D6A-9603-8F43BAC1C66D}" srcOrd="1" destOrd="0" parTransId="{28249880-70B3-40B7-8F36-6D82CFBBA84D}" sibTransId="{35C9F7C3-D606-4D94-B725-6D84C118B396}"/>
    <dgm:cxn modelId="{03FF7258-4C80-4568-BF29-964F0ECAD659}" type="presOf" srcId="{2B79332E-80B4-4D6A-9603-8F43BAC1C66D}" destId="{741EEA0B-63A8-40AF-983A-42D2EE7B03AB}" srcOrd="0" destOrd="0" presId="urn:microsoft.com/office/officeart/2011/layout/HexagonRadial"/>
    <dgm:cxn modelId="{A70B3B4A-3EF6-44D4-8F6D-730F1289ED5E}" srcId="{FD9FE905-FE18-4EBE-9677-E216D3E7E975}" destId="{FC62E5DD-2DB2-419F-BD38-7080A1925120}" srcOrd="5" destOrd="0" parTransId="{0F3C7010-A432-4342-964D-627A2B66BEB9}" sibTransId="{92E194B5-D93E-47E6-862A-2E614CB4CD52}"/>
    <dgm:cxn modelId="{5C2247CE-7F69-4F68-BD82-C3218F82801B}" type="presParOf" srcId="{85B899A1-6F29-4ECD-9B2A-D0AADD9E3B72}" destId="{DB119450-C5AC-4FDA-A083-018C07DD61FF}" srcOrd="0" destOrd="0" presId="urn:microsoft.com/office/officeart/2011/layout/HexagonRadial"/>
    <dgm:cxn modelId="{FC6F8271-4ACD-455E-8375-8CBEA2FDC1BB}" type="presParOf" srcId="{85B899A1-6F29-4ECD-9B2A-D0AADD9E3B72}" destId="{5EDB70FE-7C5B-4215-A8D6-D80912225F74}" srcOrd="1" destOrd="0" presId="urn:microsoft.com/office/officeart/2011/layout/HexagonRadial"/>
    <dgm:cxn modelId="{2D1C3E91-614A-45C4-90BD-D62F851162AE}" type="presParOf" srcId="{5EDB70FE-7C5B-4215-A8D6-D80912225F74}" destId="{9A619997-B2D0-456E-B1F3-16B286A7CB9B}" srcOrd="0" destOrd="0" presId="urn:microsoft.com/office/officeart/2011/layout/HexagonRadial"/>
    <dgm:cxn modelId="{7E8946A2-460D-4B46-A471-76E3B30D5774}" type="presParOf" srcId="{85B899A1-6F29-4ECD-9B2A-D0AADD9E3B72}" destId="{111EFC5C-4BEF-41CE-91F4-2940B09F18D3}" srcOrd="2" destOrd="0" presId="urn:microsoft.com/office/officeart/2011/layout/HexagonRadial"/>
    <dgm:cxn modelId="{06A7954E-4A68-44B6-8BDF-89CC8A2DC9CD}" type="presParOf" srcId="{85B899A1-6F29-4ECD-9B2A-D0AADD9E3B72}" destId="{555CBA7B-C941-48E0-A261-ECD0580DBD7E}" srcOrd="3" destOrd="0" presId="urn:microsoft.com/office/officeart/2011/layout/HexagonRadial"/>
    <dgm:cxn modelId="{8A8F6EF8-8E89-4ADD-8C89-96C797192C2B}" type="presParOf" srcId="{555CBA7B-C941-48E0-A261-ECD0580DBD7E}" destId="{BD8CAF74-E77F-4DD4-909C-C9FB61EB3359}" srcOrd="0" destOrd="0" presId="urn:microsoft.com/office/officeart/2011/layout/HexagonRadial"/>
    <dgm:cxn modelId="{BA6E024F-C93E-4C0A-91B1-7C432827E78B}" type="presParOf" srcId="{85B899A1-6F29-4ECD-9B2A-D0AADD9E3B72}" destId="{741EEA0B-63A8-40AF-983A-42D2EE7B03AB}" srcOrd="4" destOrd="0" presId="urn:microsoft.com/office/officeart/2011/layout/HexagonRadial"/>
    <dgm:cxn modelId="{7F423380-74D2-466B-B32B-0B2F45BD46F3}" type="presParOf" srcId="{85B899A1-6F29-4ECD-9B2A-D0AADD9E3B72}" destId="{316C03AF-70DF-4FCA-82C8-C81D126476F2}" srcOrd="5" destOrd="0" presId="urn:microsoft.com/office/officeart/2011/layout/HexagonRadial"/>
    <dgm:cxn modelId="{40F45FE3-8AFF-440D-A13E-BE1B9C42A553}" type="presParOf" srcId="{316C03AF-70DF-4FCA-82C8-C81D126476F2}" destId="{E17B08A6-2EEB-4C31-85F8-645180D7B604}" srcOrd="0" destOrd="0" presId="urn:microsoft.com/office/officeart/2011/layout/HexagonRadial"/>
    <dgm:cxn modelId="{4CFDF5B3-3B9B-4136-9C90-EE7EA9C5B865}" type="presParOf" srcId="{85B899A1-6F29-4ECD-9B2A-D0AADD9E3B72}" destId="{1925596C-B0C8-4BC0-AACD-352A5C2AB7BC}" srcOrd="6" destOrd="0" presId="urn:microsoft.com/office/officeart/2011/layout/HexagonRadial"/>
    <dgm:cxn modelId="{C9066A94-2766-4E81-9E99-BD17B37C76FF}" type="presParOf" srcId="{85B899A1-6F29-4ECD-9B2A-D0AADD9E3B72}" destId="{B459EACB-F95F-4C2F-A4FC-8C2175A55073}" srcOrd="7" destOrd="0" presId="urn:microsoft.com/office/officeart/2011/layout/HexagonRadial"/>
    <dgm:cxn modelId="{008F48F5-FCFB-4530-9066-35A7E87FD16A}" type="presParOf" srcId="{B459EACB-F95F-4C2F-A4FC-8C2175A55073}" destId="{ACB2EE59-2009-4B2C-80DF-39997134D415}" srcOrd="0" destOrd="0" presId="urn:microsoft.com/office/officeart/2011/layout/HexagonRadial"/>
    <dgm:cxn modelId="{CBB30E3A-2A79-4D1E-B9C0-F7C9B67C2A93}" type="presParOf" srcId="{85B899A1-6F29-4ECD-9B2A-D0AADD9E3B72}" destId="{75711EC4-4B85-47F2-9AC4-3784CB8B0AEE}" srcOrd="8" destOrd="0" presId="urn:microsoft.com/office/officeart/2011/layout/HexagonRadial"/>
    <dgm:cxn modelId="{26A8DD7F-ECC7-459D-86C8-0E3722E514B9}" type="presParOf" srcId="{85B899A1-6F29-4ECD-9B2A-D0AADD9E3B72}" destId="{B4D8ABD1-D42E-45A8-A7F7-99104107A844}" srcOrd="9" destOrd="0" presId="urn:microsoft.com/office/officeart/2011/layout/HexagonRadial"/>
    <dgm:cxn modelId="{2B711579-F1A2-4D7F-97E0-E4FBE334890E}" type="presParOf" srcId="{B4D8ABD1-D42E-45A8-A7F7-99104107A844}" destId="{16FA4D72-CE5A-45A0-8F55-9C7664DDEED8}" srcOrd="0" destOrd="0" presId="urn:microsoft.com/office/officeart/2011/layout/HexagonRadial"/>
    <dgm:cxn modelId="{DC6962F8-6928-4BEB-800D-14A8A0F69075}" type="presParOf" srcId="{85B899A1-6F29-4ECD-9B2A-D0AADD9E3B72}" destId="{DD979C1F-7E0B-4A69-B4FD-30AA76A747D0}" srcOrd="10" destOrd="0" presId="urn:microsoft.com/office/officeart/2011/layout/HexagonRadial"/>
    <dgm:cxn modelId="{F62B7F4C-013C-4690-8188-A4B2F755A4D5}" type="presParOf" srcId="{85B899A1-6F29-4ECD-9B2A-D0AADD9E3B72}" destId="{84E6629D-F3B0-4DA8-B945-5EFBDBCF2DDB}" srcOrd="11" destOrd="0" presId="urn:microsoft.com/office/officeart/2011/layout/HexagonRadial"/>
    <dgm:cxn modelId="{A44FA892-A64C-4D81-ABBF-CD0FA4EBE77D}" type="presParOf" srcId="{84E6629D-F3B0-4DA8-B945-5EFBDBCF2DDB}" destId="{95A9CF4F-5E56-4231-A3A2-0F064F8BD66B}" srcOrd="0" destOrd="0" presId="urn:microsoft.com/office/officeart/2011/layout/HexagonRadial"/>
    <dgm:cxn modelId="{02A4B7FC-BC6E-4B55-B95A-D7210ED00AAF}" type="presParOf" srcId="{85B899A1-6F29-4ECD-9B2A-D0AADD9E3B72}" destId="{CCDB63B8-D946-4EBD-93F9-5DE69AE728FF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19450-C5AC-4FDA-A083-018C07DD61FF}">
      <dsp:nvSpPr>
        <dsp:cNvPr id="0" name=""/>
        <dsp:cNvSpPr/>
      </dsp:nvSpPr>
      <dsp:spPr>
        <a:xfrm>
          <a:off x="4052298" y="1614225"/>
          <a:ext cx="2051751" cy="1774847"/>
        </a:xfrm>
        <a:prstGeom prst="hexagon">
          <a:avLst>
            <a:gd name="adj" fmla="val 28570"/>
            <a:gd name="vf" fmla="val 11547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1934-1984</a:t>
          </a:r>
          <a:endParaRPr lang="en-US" sz="3100" kern="1200" dirty="0"/>
        </a:p>
      </dsp:txBody>
      <dsp:txXfrm>
        <a:off x="4392302" y="1908342"/>
        <a:ext cx="1371743" cy="1186613"/>
      </dsp:txXfrm>
    </dsp:sp>
    <dsp:sp modelId="{BD8CAF74-E77F-4DD4-909C-C9FB61EB3359}">
      <dsp:nvSpPr>
        <dsp:cNvPr id="0" name=""/>
        <dsp:cNvSpPr/>
      </dsp:nvSpPr>
      <dsp:spPr>
        <a:xfrm>
          <a:off x="5337088" y="765081"/>
          <a:ext cx="774119" cy="667006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1EFC5C-4BEF-41CE-91F4-2940B09F18D3}">
      <dsp:nvSpPr>
        <dsp:cNvPr id="0" name=""/>
        <dsp:cNvSpPr/>
      </dsp:nvSpPr>
      <dsp:spPr>
        <a:xfrm>
          <a:off x="4241294" y="0"/>
          <a:ext cx="1681395" cy="1454604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1934-1940</a:t>
          </a:r>
          <a:endParaRPr lang="en-US" sz="3100" kern="1200" dirty="0"/>
        </a:p>
      </dsp:txBody>
      <dsp:txXfrm>
        <a:off x="4519937" y="241059"/>
        <a:ext cx="1124109" cy="972486"/>
      </dsp:txXfrm>
    </dsp:sp>
    <dsp:sp modelId="{E17B08A6-2EEB-4C31-85F8-645180D7B604}">
      <dsp:nvSpPr>
        <dsp:cNvPr id="0" name=""/>
        <dsp:cNvSpPr/>
      </dsp:nvSpPr>
      <dsp:spPr>
        <a:xfrm>
          <a:off x="6240546" y="2012027"/>
          <a:ext cx="774119" cy="667006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1EEA0B-63A8-40AF-983A-42D2EE7B03AB}">
      <dsp:nvSpPr>
        <dsp:cNvPr id="0" name=""/>
        <dsp:cNvSpPr/>
      </dsp:nvSpPr>
      <dsp:spPr>
        <a:xfrm>
          <a:off x="5783329" y="894679"/>
          <a:ext cx="1681395" cy="1454604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1941-1947</a:t>
          </a:r>
          <a:endParaRPr lang="en-US" sz="3100" kern="1200" dirty="0"/>
        </a:p>
      </dsp:txBody>
      <dsp:txXfrm>
        <a:off x="6061972" y="1135738"/>
        <a:ext cx="1124109" cy="972486"/>
      </dsp:txXfrm>
    </dsp:sp>
    <dsp:sp modelId="{ACB2EE59-2009-4B2C-80DF-39997134D415}">
      <dsp:nvSpPr>
        <dsp:cNvPr id="0" name=""/>
        <dsp:cNvSpPr/>
      </dsp:nvSpPr>
      <dsp:spPr>
        <a:xfrm>
          <a:off x="5612946" y="3419596"/>
          <a:ext cx="774119" cy="667006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5596C-B0C8-4BC0-AACD-352A5C2AB7BC}">
      <dsp:nvSpPr>
        <dsp:cNvPr id="0" name=""/>
        <dsp:cNvSpPr/>
      </dsp:nvSpPr>
      <dsp:spPr>
        <a:xfrm>
          <a:off x="5783329" y="2653515"/>
          <a:ext cx="1681395" cy="1454604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1948-1952</a:t>
          </a:r>
          <a:endParaRPr lang="en-US" sz="3100" kern="1200" dirty="0"/>
        </a:p>
      </dsp:txBody>
      <dsp:txXfrm>
        <a:off x="6061972" y="2894574"/>
        <a:ext cx="1124109" cy="972486"/>
      </dsp:txXfrm>
    </dsp:sp>
    <dsp:sp modelId="{16FA4D72-CE5A-45A0-8F55-9C7664DDEED8}">
      <dsp:nvSpPr>
        <dsp:cNvPr id="0" name=""/>
        <dsp:cNvSpPr/>
      </dsp:nvSpPr>
      <dsp:spPr>
        <a:xfrm>
          <a:off x="4056116" y="3565707"/>
          <a:ext cx="774119" cy="667006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711EC4-4B85-47F2-9AC4-3784CB8B0AEE}">
      <dsp:nvSpPr>
        <dsp:cNvPr id="0" name=""/>
        <dsp:cNvSpPr/>
      </dsp:nvSpPr>
      <dsp:spPr>
        <a:xfrm>
          <a:off x="4241294" y="3549195"/>
          <a:ext cx="1681395" cy="1454604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1953-1965</a:t>
          </a:r>
          <a:endParaRPr lang="en-US" sz="3100" kern="1200" dirty="0"/>
        </a:p>
      </dsp:txBody>
      <dsp:txXfrm>
        <a:off x="4519937" y="3790254"/>
        <a:ext cx="1124109" cy="972486"/>
      </dsp:txXfrm>
    </dsp:sp>
    <dsp:sp modelId="{95A9CF4F-5E56-4231-A3A2-0F064F8BD66B}">
      <dsp:nvSpPr>
        <dsp:cNvPr id="0" name=""/>
        <dsp:cNvSpPr/>
      </dsp:nvSpPr>
      <dsp:spPr>
        <a:xfrm>
          <a:off x="3137863" y="2319261"/>
          <a:ext cx="774119" cy="667006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979C1F-7E0B-4A69-B4FD-30AA76A747D0}">
      <dsp:nvSpPr>
        <dsp:cNvPr id="0" name=""/>
        <dsp:cNvSpPr/>
      </dsp:nvSpPr>
      <dsp:spPr>
        <a:xfrm>
          <a:off x="2692100" y="2654515"/>
          <a:ext cx="1681395" cy="1454604"/>
        </a:xfrm>
        <a:prstGeom prst="hexagon">
          <a:avLst>
            <a:gd name="adj" fmla="val 28570"/>
            <a:gd name="vf" fmla="val 11547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1966-1974</a:t>
          </a:r>
          <a:endParaRPr lang="en-US" sz="3100" kern="1200" dirty="0"/>
        </a:p>
      </dsp:txBody>
      <dsp:txXfrm>
        <a:off x="2970743" y="2895574"/>
        <a:ext cx="1124109" cy="972486"/>
      </dsp:txXfrm>
    </dsp:sp>
    <dsp:sp modelId="{CCDB63B8-D946-4EBD-93F9-5DE69AE728FF}">
      <dsp:nvSpPr>
        <dsp:cNvPr id="0" name=""/>
        <dsp:cNvSpPr/>
      </dsp:nvSpPr>
      <dsp:spPr>
        <a:xfrm>
          <a:off x="2692100" y="892677"/>
          <a:ext cx="1681395" cy="1454604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1975-1984</a:t>
          </a:r>
          <a:endParaRPr lang="en-US" sz="3100" kern="1200" dirty="0"/>
        </a:p>
      </dsp:txBody>
      <dsp:txXfrm>
        <a:off x="2970743" y="1133736"/>
        <a:ext cx="1124109" cy="972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4/5/2018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4/5/2018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4/5/2018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4/5/2018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4/5/2018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4/5/2018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4/5/2018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4/5/2018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4/5/2018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4/5/2018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4/5/2018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papr.crl.ed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Mandy.Hurt@duke.edu" TargetMode="External"/><Relationship Id="rId2" Type="http://schemas.openxmlformats.org/officeDocument/2006/relationships/hyperlink" Target="mailto:Beverly.Dowdy@duke.edu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ln.org/programmatic-councils/collections-council/collaborative-print-retention-committe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1812" y="1498601"/>
            <a:ext cx="7339145" cy="3298825"/>
          </a:xfrm>
        </p:spPr>
        <p:txBody>
          <a:bodyPr/>
          <a:lstStyle/>
          <a:p>
            <a:pPr algn="ctr"/>
            <a:r>
              <a:rPr lang="en-US" dirty="0" smtClean="0"/>
              <a:t>Old Serials, Dirty Data:   </a:t>
            </a:r>
            <a:br>
              <a:rPr lang="en-US" dirty="0" smtClean="0"/>
            </a:br>
            <a:r>
              <a:rPr lang="en-US" dirty="0" smtClean="0"/>
              <a:t>Print Retention as an Opportunity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By Beverly Dowdy and Mandy Hurt</a:t>
            </a:r>
          </a:p>
          <a:p>
            <a:pPr algn="ctr"/>
            <a:r>
              <a:rPr lang="en-US" dirty="0" smtClean="0"/>
              <a:t>NC Serials Conference</a:t>
            </a:r>
          </a:p>
          <a:p>
            <a:pPr algn="ctr"/>
            <a:r>
              <a:rPr lang="en-US" dirty="0" smtClean="0"/>
              <a:t>April 6,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Center for Research 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PAPR database for serials (Print Archives and Preservation Registry)</a:t>
            </a:r>
          </a:p>
          <a:p>
            <a:pPr lvl="1"/>
            <a:r>
              <a:rPr lang="en-US" sz="2800" dirty="0"/>
              <a:t>A directory of all print archiving programs with their titles and holdings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Keeping track of all the data:  </a:t>
            </a:r>
            <a:r>
              <a:rPr lang="en-US" sz="2800" dirty="0">
                <a:hlinkClick r:id="rId2"/>
              </a:rPr>
              <a:t>http://papr.crl.edu/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010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Center for Research 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Cooperation and Data</a:t>
            </a:r>
          </a:p>
          <a:p>
            <a:pPr marL="0" indent="0">
              <a:buNone/>
            </a:pPr>
            <a:endParaRPr lang="en-US" sz="2800" dirty="0" smtClean="0"/>
          </a:p>
          <a:p>
            <a:pPr lvl="1"/>
            <a:r>
              <a:rPr lang="en-US" sz="2400" dirty="0" smtClean="0"/>
              <a:t>“Given </a:t>
            </a:r>
            <a:r>
              <a:rPr lang="en-US" sz="2400" dirty="0" smtClean="0"/>
              <a:t>the magnitude of the print serials corpus, CRL must align its own shared collections effort with those of other U.S and Canadian libraries committed to preserving print</a:t>
            </a:r>
            <a:r>
              <a:rPr lang="en-US" sz="2400" dirty="0" smtClean="0"/>
              <a:t>.”</a:t>
            </a:r>
            <a:endParaRPr lang="en-US" sz="2400" dirty="0" smtClean="0"/>
          </a:p>
          <a:p>
            <a:pPr marL="426645" lvl="1" indent="0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“’Libraries </a:t>
            </a:r>
            <a:r>
              <a:rPr lang="en-US" sz="2400" dirty="0" smtClean="0"/>
              <a:t>of </a:t>
            </a:r>
            <a:r>
              <a:rPr lang="en-US" sz="2400" dirty="0" smtClean="0"/>
              <a:t>record’ </a:t>
            </a:r>
            <a:r>
              <a:rPr lang="en-US" sz="2400" dirty="0" smtClean="0"/>
              <a:t>will play an essential role, we are part of the existing safety net</a:t>
            </a:r>
            <a:r>
              <a:rPr lang="en-US" sz="2400" dirty="0" smtClean="0"/>
              <a:t>.”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134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2" y="3934082"/>
            <a:ext cx="5391902" cy="27054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Center for Research 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1465893"/>
            <a:ext cx="11506201" cy="5166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“Unfortunately</a:t>
            </a:r>
            <a:r>
              <a:rPr lang="en-US" sz="2800" dirty="0"/>
              <a:t>, confidence in the accuracy and currency of existing bibliographic and holdings records for print serials is low. Records currently available locally and in </a:t>
            </a:r>
            <a:r>
              <a:rPr lang="en-US" sz="2800" dirty="0" err="1"/>
              <a:t>WorldCat</a:t>
            </a:r>
            <a:r>
              <a:rPr lang="en-US" sz="2800" dirty="0"/>
              <a:t> are </a:t>
            </a:r>
            <a:r>
              <a:rPr lang="en-US" sz="2800" dirty="0" smtClean="0"/>
              <a:t>‘not </a:t>
            </a:r>
            <a:r>
              <a:rPr lang="en-US" sz="2800" dirty="0"/>
              <a:t>up to the task</a:t>
            </a:r>
            <a:r>
              <a:rPr lang="en-US" sz="2800" dirty="0" smtClean="0"/>
              <a:t>.’” 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“Many </a:t>
            </a:r>
            <a:r>
              <a:rPr lang="en-US" sz="2800" dirty="0"/>
              <a:t>do not indicate gaps or lack unique identifiers, for example</a:t>
            </a:r>
            <a:r>
              <a:rPr lang="en-US" sz="2800" dirty="0" smtClean="0"/>
              <a:t>.”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dirty="0"/>
              <a:t>“The cost of good holdings and bibliographic data is </a:t>
            </a:r>
            <a:r>
              <a:rPr lang="en-US" sz="2800" dirty="0" smtClean="0"/>
              <a:t>high </a:t>
            </a:r>
            <a:r>
              <a:rPr lang="en-US" sz="2800" dirty="0"/>
              <a:t>and our holdings records aren't ready.”</a:t>
            </a:r>
          </a:p>
        </p:txBody>
      </p:sp>
    </p:spTree>
    <p:extLst>
      <p:ext uri="{BB962C8B-B14F-4D97-AF65-F5344CB8AC3E}">
        <p14:creationId xmlns:p14="http://schemas.microsoft.com/office/powerpoint/2010/main" val="167883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6012" y="304800"/>
            <a:ext cx="8839200" cy="3200399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Congratulations! </a:t>
            </a:r>
            <a:br>
              <a:rPr lang="en-US" sz="4800" b="1" dirty="0" smtClean="0"/>
            </a:b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You’re the Library of Record!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3352800"/>
            <a:ext cx="7008574" cy="2895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sz="3800" b="1" dirty="0" smtClean="0"/>
              <a:t>		</a:t>
            </a:r>
            <a:r>
              <a:rPr lang="en-US" sz="4200" b="1" dirty="0" smtClean="0"/>
              <a:t>…Now what?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 smtClean="0"/>
          </a:p>
          <a:p>
            <a:endParaRPr lang="en-US" dirty="0"/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61663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In an ideal world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A</a:t>
            </a:r>
            <a:r>
              <a:rPr lang="en-US" sz="2800" b="1" dirty="0" smtClean="0"/>
              <a:t>dd retention statements to the relevant holdings records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12" y="2438400"/>
            <a:ext cx="7095902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3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152400"/>
            <a:ext cx="10157354" cy="10668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+mn-lt"/>
              </a:rPr>
              <a:t>C</a:t>
            </a:r>
            <a:r>
              <a:rPr lang="en-US" sz="2800" b="1" dirty="0" smtClean="0">
                <a:latin typeface="+mn-lt"/>
              </a:rPr>
              <a:t>reate a new holding location code to safeguard against accidental deaccessioning</a:t>
            </a:r>
            <a:endParaRPr lang="en-US" sz="2800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324" y="1371600"/>
            <a:ext cx="4353102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0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12" y="152400"/>
            <a:ext cx="7696200" cy="662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47212" y="6096000"/>
            <a:ext cx="266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9936" lvl="3" indent="0">
              <a:buNone/>
            </a:pPr>
            <a:r>
              <a:rPr lang="en-US" sz="1400" dirty="0"/>
              <a:t>Image from </a:t>
            </a:r>
            <a:r>
              <a:rPr lang="en-US" sz="1400" dirty="0" smtClean="0"/>
              <a:t>Pixabay.com</a:t>
            </a:r>
            <a:endParaRPr lang="en-US" sz="1400" dirty="0"/>
          </a:p>
          <a:p>
            <a:pPr lvl="3">
              <a:buFont typeface="Wingdings" panose="05000000000000000000" pitchFamily="2" charset="2"/>
              <a:buChar char="v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0548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381000"/>
            <a:ext cx="10157354" cy="2971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In the real world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8" y="2362200"/>
            <a:ext cx="10768304" cy="44196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3200" b="1" dirty="0" smtClean="0"/>
              <a:t>Serials </a:t>
            </a:r>
            <a:r>
              <a:rPr lang="en-US" sz="3200" b="1" dirty="0"/>
              <a:t>are complicated and </a:t>
            </a:r>
            <a:r>
              <a:rPr lang="en-US" sz="3200" b="1" dirty="0" smtClean="0"/>
              <a:t>convoluted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/>
              <a:t>Titles change, merge </a:t>
            </a:r>
            <a:r>
              <a:rPr lang="en-US" sz="2800" dirty="0"/>
              <a:t>and </a:t>
            </a:r>
            <a:r>
              <a:rPr lang="en-US" sz="2800" dirty="0" smtClean="0"/>
              <a:t>split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/>
              <a:t>Record updates spanning decades</a:t>
            </a:r>
          </a:p>
          <a:p>
            <a:pPr marL="1432613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Different software</a:t>
            </a:r>
          </a:p>
          <a:p>
            <a:pPr marL="1432613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Different cataloging rules</a:t>
            </a:r>
          </a:p>
          <a:p>
            <a:pPr marL="1432613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Different local policies</a:t>
            </a:r>
            <a:endParaRPr lang="en-US" sz="2800" dirty="0"/>
          </a:p>
          <a:p>
            <a:pPr marL="1279936" lvl="3" indent="0">
              <a:buNone/>
            </a:pPr>
            <a:r>
              <a:rPr lang="en-US" sz="2800" dirty="0" smtClean="0"/>
              <a:t>                                                                      </a:t>
            </a:r>
            <a:r>
              <a:rPr lang="en-US" sz="1400" dirty="0" smtClean="0"/>
              <a:t>Image from Pixabay.com</a:t>
            </a:r>
          </a:p>
          <a:p>
            <a:pPr lvl="3">
              <a:buFont typeface="Wingdings" panose="05000000000000000000" pitchFamily="2" charset="2"/>
              <a:buChar char="v"/>
            </a:pPr>
            <a:endParaRPr lang="en-US" sz="2800" dirty="0"/>
          </a:p>
          <a:p>
            <a:pPr marL="3474112" lvl="8" indent="0">
              <a:buNone/>
            </a:pPr>
            <a:r>
              <a:rPr lang="en-US" sz="2800" dirty="0" smtClean="0"/>
              <a:t>                                                  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523" y="228600"/>
            <a:ext cx="43529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0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152400"/>
            <a:ext cx="10157354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 smtClean="0"/>
              <a:t>Dirty data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300" dirty="0" smtClean="0"/>
              <a:t>~ all libraries have it (yes, we’re including you)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600200"/>
            <a:ext cx="10157354" cy="5105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/>
              <a:t>Historically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Service points and practices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S</a:t>
            </a:r>
            <a:r>
              <a:rPr lang="en-US" sz="2800" dirty="0" smtClean="0"/>
              <a:t>pecialized staffing</a:t>
            </a:r>
          </a:p>
          <a:p>
            <a:pPr marL="426645" lvl="1" indent="0">
              <a:buNone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/>
              <a:t>Currently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D</a:t>
            </a:r>
            <a:r>
              <a:rPr lang="en-US" sz="2800" dirty="0" smtClean="0"/>
              <a:t>emand for user space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Decreased staffing levels</a:t>
            </a:r>
          </a:p>
          <a:p>
            <a:pPr marL="426645" lvl="1" indent="0">
              <a:buNone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90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12" y="381000"/>
            <a:ext cx="115062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The</a:t>
            </a:r>
            <a:r>
              <a:rPr lang="en-US" sz="4000" b="1" dirty="0" smtClean="0"/>
              <a:t> We’ll Fix It Later </a:t>
            </a:r>
            <a:r>
              <a:rPr lang="en-US" sz="4000" dirty="0" smtClean="0"/>
              <a:t>principle</a:t>
            </a:r>
          </a:p>
          <a:p>
            <a:endParaRPr lang="en-US" b="1" dirty="0"/>
          </a:p>
          <a:p>
            <a:endParaRPr lang="en-US" sz="2800" dirty="0" smtClean="0"/>
          </a:p>
          <a:p>
            <a:pPr algn="ctr"/>
            <a:r>
              <a:rPr lang="en-US" sz="2800" b="1" dirty="0" smtClean="0"/>
              <a:t>Mission </a:t>
            </a:r>
            <a:r>
              <a:rPr lang="en-US" sz="2800" b="1" dirty="0"/>
              <a:t>Impossible… or </a:t>
            </a:r>
            <a:r>
              <a:rPr lang="en-US" sz="2800" b="1" i="1" dirty="0"/>
              <a:t>accessioning by any means </a:t>
            </a:r>
            <a:r>
              <a:rPr lang="en-US" sz="2800" b="1" i="1" dirty="0" smtClean="0"/>
              <a:t>necessary</a:t>
            </a:r>
          </a:p>
          <a:p>
            <a:pPr algn="ctr"/>
            <a:endParaRPr lang="en-US" i="1" dirty="0"/>
          </a:p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The </a:t>
            </a:r>
            <a:r>
              <a:rPr lang="en-US" sz="4000" b="1" dirty="0" smtClean="0"/>
              <a:t>Fix </a:t>
            </a:r>
            <a:r>
              <a:rPr lang="en-US" sz="4000" b="1" dirty="0"/>
              <a:t>O</a:t>
            </a:r>
            <a:r>
              <a:rPr lang="en-US" sz="4000" b="1" dirty="0" smtClean="0"/>
              <a:t>n Failure </a:t>
            </a:r>
            <a:r>
              <a:rPr lang="en-US" sz="4000" dirty="0" smtClean="0"/>
              <a:t>principle</a:t>
            </a:r>
          </a:p>
          <a:p>
            <a:endParaRPr lang="en-US" dirty="0"/>
          </a:p>
          <a:p>
            <a:endParaRPr lang="en-US" sz="2800" dirty="0" smtClean="0"/>
          </a:p>
          <a:p>
            <a:pPr algn="ctr"/>
            <a:r>
              <a:rPr lang="en-US" sz="2800" b="1" dirty="0" smtClean="0"/>
              <a:t>… Please ignore the laundry that fell behind the washer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2360612" y="1143000"/>
            <a:ext cx="7315200" cy="12954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14893" y="3810000"/>
            <a:ext cx="7360919" cy="12954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6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</a:t>
            </a:r>
            <a:r>
              <a:rPr lang="en-US" b="1" dirty="0" smtClean="0"/>
              <a:t>Print Retention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Each library commits to keep assigned serial titles, and some or all of its holdings, as part of a </a:t>
            </a:r>
            <a:r>
              <a:rPr lang="en-US" sz="2800" dirty="0" err="1" smtClean="0"/>
              <a:t>consortial</a:t>
            </a:r>
            <a:r>
              <a:rPr lang="en-US" sz="2800" dirty="0" smtClean="0"/>
              <a:t> agreement.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Usually for 25 years, with the possibility of renewal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2438400"/>
            <a:ext cx="7008574" cy="4114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O</a:t>
            </a:r>
            <a:r>
              <a:rPr lang="en-US" sz="3600" dirty="0" smtClean="0"/>
              <a:t>rganizations </a:t>
            </a:r>
            <a:r>
              <a:rPr lang="en-US" sz="3600" dirty="0"/>
              <a:t>such as the </a:t>
            </a:r>
            <a:r>
              <a:rPr lang="en-US" sz="3600" b="1" dirty="0"/>
              <a:t>Center for Research </a:t>
            </a:r>
            <a:r>
              <a:rPr lang="en-US" sz="3600" b="1" dirty="0" smtClean="0"/>
              <a:t>Libraries</a:t>
            </a:r>
            <a:r>
              <a:rPr lang="en-US" sz="3600" dirty="0" smtClean="0"/>
              <a:t> require accurate records and holdings</a:t>
            </a:r>
            <a:br>
              <a:rPr lang="en-US" sz="36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		</a:t>
            </a:r>
            <a:br>
              <a:rPr lang="en-US" sz="4000" dirty="0" smtClean="0"/>
            </a:br>
            <a:r>
              <a:rPr lang="en-US" sz="4400" dirty="0" smtClean="0"/>
              <a:t>~ </a:t>
            </a:r>
            <a:r>
              <a:rPr lang="en-US" sz="4400" b="1" dirty="0" smtClean="0"/>
              <a:t>We’ll fix it now! </a:t>
            </a:r>
            <a:br>
              <a:rPr lang="en-US" sz="44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12" y="685801"/>
            <a:ext cx="8610600" cy="12192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Print Retention as Opportunity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24765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Bibliographic Records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905000"/>
            <a:ext cx="10157354" cy="4724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 smtClean="0"/>
              <a:t>(Re-)Cataloged to CONSER standards</a:t>
            </a:r>
            <a:endParaRPr lang="en-US" sz="2800" dirty="0" smtClean="0"/>
          </a:p>
          <a:p>
            <a:pPr marL="1135433" indent="-342900"/>
            <a:r>
              <a:rPr lang="en-US" sz="2800" dirty="0" smtClean="0"/>
              <a:t>	RDA standards</a:t>
            </a:r>
          </a:p>
          <a:p>
            <a:pPr marL="1135433" indent="-342900"/>
            <a:r>
              <a:rPr lang="en-US" sz="2800" dirty="0" smtClean="0"/>
              <a:t>NACO work </a:t>
            </a:r>
          </a:p>
          <a:p>
            <a:pPr marL="1135433" indent="-342900"/>
            <a:r>
              <a:rPr lang="en-US" sz="2800" dirty="0"/>
              <a:t>T</a:t>
            </a:r>
            <a:r>
              <a:rPr lang="en-US" sz="2800" dirty="0" smtClean="0"/>
              <a:t>racing of preceding and succeeding titles </a:t>
            </a:r>
          </a:p>
          <a:p>
            <a:pPr marL="1135433" indent="-342900"/>
            <a:r>
              <a:rPr lang="en-US" sz="2800" dirty="0" smtClean="0"/>
              <a:t>ISSN Center</a:t>
            </a:r>
          </a:p>
          <a:p>
            <a:pPr marL="792533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5688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Dump records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487" y="1905000"/>
            <a:ext cx="7374998" cy="4551581"/>
          </a:xfrm>
        </p:spPr>
      </p:pic>
    </p:spTree>
    <p:extLst>
      <p:ext uri="{BB962C8B-B14F-4D97-AF65-F5344CB8AC3E}">
        <p14:creationId xmlns:p14="http://schemas.microsoft.com/office/powerpoint/2010/main" val="263821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24560"/>
          </a:xfrm>
        </p:spPr>
        <p:txBody>
          <a:bodyPr/>
          <a:lstStyle/>
          <a:p>
            <a:pPr algn="ctr"/>
            <a:r>
              <a:rPr lang="en-US" dirty="0" smtClean="0"/>
              <a:t>Updated record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1371600"/>
            <a:ext cx="7594305" cy="5308600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11" y="1143000"/>
            <a:ext cx="6256556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1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Holdings records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752600"/>
            <a:ext cx="10157354" cy="4572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000" dirty="0"/>
              <a:t>New retention holding created if </a:t>
            </a:r>
            <a:r>
              <a:rPr lang="en-US" sz="3000" dirty="0" smtClean="0"/>
              <a:t>necessary (retention </a:t>
            </a:r>
            <a:r>
              <a:rPr lang="en-US" sz="3000" dirty="0"/>
              <a:t>notes </a:t>
            </a:r>
            <a:r>
              <a:rPr lang="en-US" sz="3000" dirty="0" smtClean="0"/>
              <a:t>added)</a:t>
            </a:r>
          </a:p>
          <a:p>
            <a:pPr marL="0" indent="0">
              <a:buNone/>
            </a:pPr>
            <a:endParaRPr lang="en-US" sz="3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/>
              <a:t>Summary holdings reviewed and updated to meet ANSI NISO Z39_71 standards</a:t>
            </a:r>
          </a:p>
          <a:p>
            <a:pPr marL="1737360" indent="-571500"/>
            <a:r>
              <a:rPr lang="en-US" sz="3000" dirty="0" smtClean="0"/>
              <a:t>Legacy notes – interpreted, transcribed and/or deleted</a:t>
            </a:r>
          </a:p>
          <a:p>
            <a:pPr marL="1165860" indent="0">
              <a:buNone/>
            </a:pPr>
            <a:endParaRPr lang="en-US" sz="3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/>
              <a:t>Matches chronology of </a:t>
            </a:r>
            <a:r>
              <a:rPr lang="en-US" sz="3000" dirty="0"/>
              <a:t>bibliographic </a:t>
            </a:r>
            <a:r>
              <a:rPr lang="en-US" sz="3000" dirty="0" smtClean="0"/>
              <a:t>record?</a:t>
            </a:r>
            <a:endParaRPr lang="en-US" sz="3000" dirty="0"/>
          </a:p>
          <a:p>
            <a:pPr marL="1737360" indent="-571500"/>
            <a:endParaRPr lang="en-US" sz="3600" dirty="0" smtClean="0"/>
          </a:p>
          <a:p>
            <a:pPr marL="1165860" indent="0">
              <a:buNone/>
            </a:pPr>
            <a:endParaRPr lang="en-US" sz="3600" dirty="0"/>
          </a:p>
          <a:p>
            <a:pPr marL="0" lvl="1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426645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84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Title changes, splits and merges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7475347"/>
              </p:ext>
            </p:extLst>
          </p:nvPr>
        </p:nvGraphicFramePr>
        <p:xfrm>
          <a:off x="1117600" y="1701800"/>
          <a:ext cx="10156825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361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Item Records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600200"/>
            <a:ext cx="10157354" cy="51054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D</a:t>
            </a:r>
            <a:r>
              <a:rPr lang="en-US" sz="3000" dirty="0" smtClean="0"/>
              <a:t>ate range match to bibliographic and holdings record</a:t>
            </a:r>
          </a:p>
          <a:p>
            <a:endParaRPr lang="en-US" sz="3000" dirty="0" smtClean="0"/>
          </a:p>
          <a:p>
            <a:r>
              <a:rPr lang="en-US" sz="3000" dirty="0" smtClean="0"/>
              <a:t>Accurate description to current standard </a:t>
            </a:r>
          </a:p>
          <a:p>
            <a:endParaRPr lang="en-US" sz="3000" dirty="0" smtClean="0"/>
          </a:p>
          <a:p>
            <a:r>
              <a:rPr lang="en-US" sz="3000" dirty="0" smtClean="0"/>
              <a:t>Items reviewed for completeness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3000" dirty="0" smtClean="0"/>
              <a:t>Scholars Trust has whole volume validation</a:t>
            </a:r>
          </a:p>
          <a:p>
            <a:pPr marL="853290" lvl="2" indent="0">
              <a:buNone/>
            </a:pPr>
            <a:r>
              <a:rPr lang="en-US" sz="3000" dirty="0" smtClean="0"/>
              <a:t> 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3000" dirty="0" smtClean="0"/>
              <a:t>Attempt to validate “phantom” un-barcoded items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17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381000"/>
            <a:ext cx="5113020" cy="60350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37212" y="533400"/>
            <a:ext cx="6324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I </a:t>
            </a:r>
            <a:r>
              <a:rPr lang="en-US" sz="2800" b="1" i="1" dirty="0"/>
              <a:t>have the world's largest collection of seashells. I keep it on all the beaches of the world... perhaps you've seen it</a:t>
            </a:r>
            <a:r>
              <a:rPr lang="en-US" sz="2800" b="1" i="1" dirty="0" smtClean="0"/>
              <a:t>. </a:t>
            </a:r>
            <a:r>
              <a:rPr lang="en-US" sz="2800" b="1" dirty="0" smtClean="0"/>
              <a:t>~ Steven Wright</a:t>
            </a:r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027613" y="5638800"/>
            <a:ext cx="71612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		</a:t>
            </a:r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/>
              <a:t>	</a:t>
            </a:r>
            <a:r>
              <a:rPr lang="en-US" sz="1600" dirty="0" smtClean="0"/>
              <a:t>		           Image </a:t>
            </a:r>
            <a:r>
              <a:rPr lang="en-US" sz="1600" dirty="0"/>
              <a:t>from Pixabay.com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99212" y="2819400"/>
            <a:ext cx="5029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Cooperative Cataloging for a Collaborative </a:t>
            </a:r>
            <a:r>
              <a:rPr lang="en-US" sz="4400" b="1" dirty="0"/>
              <a:t>C</a:t>
            </a:r>
            <a:r>
              <a:rPr lang="en-US" sz="4400" b="1" dirty="0" smtClean="0"/>
              <a:t>ollection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36020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13" y="4953000"/>
            <a:ext cx="5867400" cy="1600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hlinkClick r:id="rId2"/>
              </a:rPr>
              <a:t>Beverly.Dowdy@duke.edu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>
                <a:hlinkClick r:id="rId3"/>
              </a:rPr>
              <a:t>Mandy.Hurt@duke.edu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685801"/>
            <a:ext cx="7008574" cy="18288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Questions?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2419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03245-3C3C-464B-B152-39FF74707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</a:t>
            </a:r>
            <a:r>
              <a:rPr lang="en-US" b="1" dirty="0"/>
              <a:t>Print Retention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7B884-8585-4454-AEC1-A53030999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Reflects a different way of thinking: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Above the institution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Networked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Collections as a service</a:t>
            </a:r>
          </a:p>
          <a:p>
            <a:pPr marL="0" indent="0">
              <a:buNone/>
            </a:pPr>
            <a:r>
              <a:rPr lang="en-US" dirty="0"/>
              <a:t>The desired result is a complete print collection, but </a:t>
            </a:r>
            <a:r>
              <a:rPr lang="en-US" dirty="0" smtClean="0"/>
              <a:t>not all in one </a:t>
            </a:r>
            <a:r>
              <a:rPr lang="en-US" dirty="0"/>
              <a:t>place.  Titles and holdings </a:t>
            </a:r>
            <a:r>
              <a:rPr lang="en-US" dirty="0" smtClean="0"/>
              <a:t>reside </a:t>
            </a:r>
            <a:r>
              <a:rPr lang="en-US" dirty="0"/>
              <a:t>at different institutions.</a:t>
            </a:r>
          </a:p>
        </p:txBody>
      </p:sp>
    </p:spTree>
    <p:extLst>
      <p:ext uri="{BB962C8B-B14F-4D97-AF65-F5344CB8AC3E}">
        <p14:creationId xmlns:p14="http://schemas.microsoft.com/office/powerpoint/2010/main" val="410665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commit?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The pressure is on:  for </a:t>
            </a:r>
            <a:r>
              <a:rPr lang="en-US" sz="2800" b="1" dirty="0" smtClean="0"/>
              <a:t>space</a:t>
            </a:r>
            <a:r>
              <a:rPr lang="en-US" sz="2800" dirty="0" smtClean="0"/>
              <a:t>.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Allows participating libraries options for wise use of their space </a:t>
            </a:r>
          </a:p>
          <a:p>
            <a:pPr marL="426645" lvl="1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Stacks, compact shelving and remote storage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How we have coped in the past in dealing with space demands.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Libraries continue to buy print. 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8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risks of not committing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How do academic libraries keep from deaccessioning the same titles and volumes?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Especially the space-eaters when the library has a subscription to it online?</a:t>
            </a:r>
          </a:p>
          <a:p>
            <a:pPr marL="0" indent="0">
              <a:buNone/>
            </a:pPr>
            <a:r>
              <a:rPr lang="en-US" sz="2800" dirty="0" smtClean="0"/>
              <a:t>	Examples:  Nature, Time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104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advantages of committing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Ensures a wide bibliographic diversity between </a:t>
            </a:r>
            <a:r>
              <a:rPr lang="en-US" sz="2800" b="1" dirty="0" smtClean="0"/>
              <a:t>multiple</a:t>
            </a:r>
            <a:r>
              <a:rPr lang="en-US" sz="2800" dirty="0" smtClean="0"/>
              <a:t> libraries within a geographic area.  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No one can afford to keep everything.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No fee interlibrary loans written into the agreements.</a:t>
            </a:r>
          </a:p>
        </p:txBody>
      </p:sp>
    </p:spTree>
    <p:extLst>
      <p:ext uri="{BB962C8B-B14F-4D97-AF65-F5344CB8AC3E}">
        <p14:creationId xmlns:p14="http://schemas.microsoft.com/office/powerpoint/2010/main" val="36246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serials print retention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2286000"/>
            <a:ext cx="10157354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Consortia which sponsor agreements for </a:t>
            </a:r>
            <a:r>
              <a:rPr lang="en-US" sz="2800" b="1" dirty="0"/>
              <a:t>serials</a:t>
            </a:r>
            <a:r>
              <a:rPr lang="en-US" sz="2800" dirty="0"/>
              <a:t>:</a:t>
            </a:r>
          </a:p>
          <a:p>
            <a:pPr lvl="1"/>
            <a:r>
              <a:rPr lang="en-US" sz="2800" dirty="0"/>
              <a:t>ASERL Scholar’s Trust (TRLN)</a:t>
            </a:r>
          </a:p>
          <a:p>
            <a:pPr lvl="1"/>
            <a:r>
              <a:rPr lang="en-US" sz="2800" dirty="0"/>
              <a:t>Center for Research Libraries</a:t>
            </a:r>
          </a:p>
          <a:p>
            <a:pPr lvl="1"/>
            <a:r>
              <a:rPr lang="en-US" sz="2800" dirty="0"/>
              <a:t>Rosemont Shared Print Alliance</a:t>
            </a:r>
          </a:p>
          <a:p>
            <a:pPr marL="426645" lvl="1" indent="0">
              <a:buNone/>
            </a:pPr>
            <a:endParaRPr lang="en-US" sz="2800" dirty="0"/>
          </a:p>
          <a:p>
            <a:pPr marL="426645" lvl="1" indent="0">
              <a:buNone/>
            </a:pPr>
            <a:r>
              <a:rPr lang="en-US" sz="2800" dirty="0"/>
              <a:t>Other consortia sponsor agreements for monographs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29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Scholar’s Trust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Consortia of 29 libraries</a:t>
            </a:r>
          </a:p>
          <a:p>
            <a:r>
              <a:rPr lang="en-US" sz="2800" dirty="0" smtClean="0"/>
              <a:t>Provides retention commitments through 2035</a:t>
            </a:r>
          </a:p>
          <a:p>
            <a:r>
              <a:rPr lang="en-US" sz="2800" dirty="0" smtClean="0"/>
              <a:t>Synchronized archiving policies</a:t>
            </a:r>
          </a:p>
          <a:p>
            <a:r>
              <a:rPr lang="en-US" sz="2800" dirty="0" smtClean="0"/>
              <a:t>No fee, priority service for ILL requests from participants</a:t>
            </a:r>
          </a:p>
          <a:p>
            <a:r>
              <a:rPr lang="en-US" sz="2800" dirty="0"/>
              <a:t>As part of Scholar’s Trust, the TRLN Collaborative Print Retention Program has committed a total of </a:t>
            </a:r>
            <a:r>
              <a:rPr lang="en-US" sz="2800" b="1" dirty="0"/>
              <a:t>147,765 titles</a:t>
            </a:r>
            <a:r>
              <a:rPr lang="en-US" sz="2800" dirty="0"/>
              <a:t> so far</a:t>
            </a:r>
          </a:p>
        </p:txBody>
      </p:sp>
    </p:spTree>
    <p:extLst>
      <p:ext uri="{BB962C8B-B14F-4D97-AF65-F5344CB8AC3E}">
        <p14:creationId xmlns:p14="http://schemas.microsoft.com/office/powerpoint/2010/main" val="62132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TRLN Collaborative PR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TRLN maintains a publicly accessible list of titles retained here:</a:t>
            </a:r>
          </a:p>
          <a:p>
            <a:pPr lvl="1"/>
            <a:r>
              <a:rPr lang="en-US" sz="2800" dirty="0">
                <a:hlinkClick r:id="rId2"/>
              </a:rPr>
              <a:t>http://www.trln.org/programmatic-councils/collections-council/collaborative-print-retention-committee/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004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www.w3.org/XML/1998/namespace"/>
    <ds:schemaRef ds:uri="http://purl.org/dc/elements/1.1/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918</TotalTime>
  <Words>734</Words>
  <Application>Microsoft Office PowerPoint</Application>
  <PresentationFormat>Custom</PresentationFormat>
  <Paragraphs>163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Century Gothic</vt:lpstr>
      <vt:lpstr>Wingdings</vt:lpstr>
      <vt:lpstr>Books 16x9</vt:lpstr>
      <vt:lpstr>Old Serials, Dirty Data:    Print Retention as an Opportunity</vt:lpstr>
      <vt:lpstr>What is Print Retention?</vt:lpstr>
      <vt:lpstr>What is Print Retention?</vt:lpstr>
      <vt:lpstr>Why commit?</vt:lpstr>
      <vt:lpstr>The risks of not committing</vt:lpstr>
      <vt:lpstr>The advantages of committing</vt:lpstr>
      <vt:lpstr>The serials print retention network</vt:lpstr>
      <vt:lpstr>Scholar’s Trust</vt:lpstr>
      <vt:lpstr>TRLN Collaborative PR Program</vt:lpstr>
      <vt:lpstr>Center for Research Libraries</vt:lpstr>
      <vt:lpstr>Center for Research Libraries</vt:lpstr>
      <vt:lpstr>Center for Research Libraries</vt:lpstr>
      <vt:lpstr>Congratulations!   You’re the Library of Record!</vt:lpstr>
      <vt:lpstr>In an ideal world </vt:lpstr>
      <vt:lpstr>Create a new holding location code to safeguard against accidental deaccessioning</vt:lpstr>
      <vt:lpstr>PowerPoint Presentation</vt:lpstr>
      <vt:lpstr>  In the real world  </vt:lpstr>
      <vt:lpstr>Dirty data  ~ all libraries have it (yes, we’re including you)</vt:lpstr>
      <vt:lpstr>PowerPoint Presentation</vt:lpstr>
      <vt:lpstr>Organizations such as the Center for Research Libraries require accurate records and holdings     ~ We’ll fix it now!      </vt:lpstr>
      <vt:lpstr>Bibliographic Records</vt:lpstr>
      <vt:lpstr>Dump records</vt:lpstr>
      <vt:lpstr>Updated record</vt:lpstr>
      <vt:lpstr>Holdings records</vt:lpstr>
      <vt:lpstr>Title changes, splits and merges</vt:lpstr>
      <vt:lpstr>Item Records</vt:lpstr>
      <vt:lpstr>PowerPoint Presentation</vt:lpstr>
      <vt:lpstr>Beverly.Dowdy@duke.edu  Mandy.Hurt@duke.edu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Beverly Dowdy</dc:creator>
  <cp:lastModifiedBy>Beverly Dowdy</cp:lastModifiedBy>
  <cp:revision>151</cp:revision>
  <dcterms:created xsi:type="dcterms:W3CDTF">2018-01-31T20:12:31Z</dcterms:created>
  <dcterms:modified xsi:type="dcterms:W3CDTF">2018-04-05T13:17:55Z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