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69" r:id="rId4"/>
    <p:sldId id="273" r:id="rId5"/>
    <p:sldId id="271" r:id="rId6"/>
    <p:sldId id="275" r:id="rId7"/>
    <p:sldId id="277" r:id="rId8"/>
    <p:sldId id="264" r:id="rId9"/>
    <p:sldId id="265" r:id="rId10"/>
    <p:sldId id="262" r:id="rId11"/>
    <p:sldId id="280" r:id="rId12"/>
    <p:sldId id="281" r:id="rId13"/>
    <p:sldId id="282" r:id="rId14"/>
    <p:sldId id="285" r:id="rId15"/>
    <p:sldId id="290" r:id="rId16"/>
    <p:sldId id="28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ves, Tonia L." initials="GTL" lastIdx="0" clrIdx="0">
    <p:extLst>
      <p:ext uri="{19B8F6BF-5375-455C-9EA6-DF929625EA0E}">
        <p15:presenceInfo xmlns:p15="http://schemas.microsoft.com/office/powerpoint/2012/main" userId="S-1-5-21-1030296908-513020922-313593124-441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73072" autoAdjust="0"/>
  </p:normalViewPr>
  <p:slideViewPr>
    <p:cSldViewPr snapToGrid="0">
      <p:cViewPr varScale="1">
        <p:scale>
          <a:sx n="63" d="100"/>
          <a:sy n="63"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B83EF-1AA8-4A8C-8ADF-23BFFEC72EFC}" type="datetimeFigureOut">
              <a:rPr lang="en-US" smtClean="0"/>
              <a:t>3/30/2017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70F84-CFFC-4F0D-8592-B5AB7B34CE59}" type="slidenum">
              <a:rPr lang="en-US" smtClean="0"/>
              <a:t>‹#›</a:t>
            </a:fld>
            <a:endParaRPr lang="en-US"/>
          </a:p>
        </p:txBody>
      </p:sp>
    </p:spTree>
    <p:extLst>
      <p:ext uri="{BB962C8B-B14F-4D97-AF65-F5344CB8AC3E}">
        <p14:creationId xmlns:p14="http://schemas.microsoft.com/office/powerpoint/2010/main" val="151688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du.edu/library/help/ask-libraria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ogin.proxy.lib.odu.edu/login?url=http://thisisanimaginary.ur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introduction.  And Thank you to the conference organizers, sponsors, and volunteers.</a:t>
            </a:r>
            <a:r>
              <a:rPr lang="en-US" baseline="0" dirty="0" smtClean="0"/>
              <a:t>  </a:t>
            </a:r>
            <a:r>
              <a:rPr lang="en-US" i="1" baseline="0" dirty="0" smtClean="0"/>
              <a:t>I’m happy and honored to be here today and share with you this presentation called No Satisfaction?  But We Try and we try and we try!</a:t>
            </a:r>
            <a:endParaRPr lang="en-US" i="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Old Dominion University Libraries conducted the </a:t>
            </a:r>
            <a:r>
              <a:rPr lang="en-US" sz="1200" kern="1200" dirty="0" err="1" smtClean="0">
                <a:solidFill>
                  <a:schemeClr val="tx1"/>
                </a:solidFill>
                <a:effectLst/>
                <a:latin typeface="+mn-lt"/>
                <a:ea typeface="+mn-ea"/>
                <a:cs typeface="+mn-cs"/>
              </a:rPr>
              <a:t>LibQUAL</a:t>
            </a:r>
            <a:r>
              <a:rPr lang="en-US" sz="1200" kern="1200" dirty="0" smtClean="0">
                <a:solidFill>
                  <a:schemeClr val="tx1"/>
                </a:solidFill>
                <a:effectLst/>
                <a:latin typeface="+mn-lt"/>
                <a:ea typeface="+mn-ea"/>
                <a:cs typeface="+mn-cs"/>
              </a:rPr>
              <a:t>+ survey in 2015, results indicated a lack of satisfaction among</a:t>
            </a:r>
            <a:r>
              <a:rPr lang="en-US" sz="1200" kern="1200" baseline="0" dirty="0" smtClean="0">
                <a:solidFill>
                  <a:schemeClr val="tx1"/>
                </a:solidFill>
                <a:effectLst/>
                <a:latin typeface="+mn-lt"/>
                <a:ea typeface="+mn-ea"/>
                <a:cs typeface="+mn-cs"/>
              </a:rPr>
              <a:t> some participants</a:t>
            </a:r>
            <a:r>
              <a:rPr lang="en-US" sz="1200" kern="1200" dirty="0" smtClean="0">
                <a:solidFill>
                  <a:schemeClr val="tx1"/>
                </a:solidFill>
                <a:effectLst/>
                <a:latin typeface="+mn-lt"/>
                <a:ea typeface="+mn-ea"/>
                <a:cs typeface="+mn-cs"/>
              </a:rPr>
              <a:t> in discovering and using our electronic resources.  This presentation will describe two enhancements,</a:t>
            </a:r>
            <a:r>
              <a:rPr lang="en-US" sz="1200" kern="1200" baseline="0" dirty="0" smtClean="0">
                <a:solidFill>
                  <a:schemeClr val="tx1"/>
                </a:solidFill>
                <a:effectLst/>
                <a:latin typeface="+mn-lt"/>
                <a:ea typeface="+mn-ea"/>
                <a:cs typeface="+mn-cs"/>
              </a:rPr>
              <a:t> implemented in the last 6 months, that we hope will positively impact</a:t>
            </a:r>
            <a:r>
              <a:rPr lang="en-US" sz="1200" kern="1200" dirty="0" smtClean="0">
                <a:solidFill>
                  <a:schemeClr val="tx1"/>
                </a:solidFill>
                <a:effectLst/>
                <a:latin typeface="+mn-lt"/>
                <a:ea typeface="+mn-ea"/>
                <a:cs typeface="+mn-cs"/>
              </a:rPr>
              <a:t> our user’s experience and raise their level of </a:t>
            </a:r>
            <a:r>
              <a:rPr lang="en-US" sz="1200" kern="1200" dirty="0" smtClean="0">
                <a:solidFill>
                  <a:schemeClr val="tx1"/>
                </a:solidFill>
                <a:effectLst/>
                <a:latin typeface="+mn-lt"/>
                <a:ea typeface="+mn-ea"/>
                <a:cs typeface="+mn-cs"/>
              </a:rPr>
              <a:t>satisfaction.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Old Dominion</a:t>
            </a:r>
            <a:r>
              <a:rPr lang="en-US" baseline="0" dirty="0" smtClean="0"/>
              <a:t> University Libraries conducted our first </a:t>
            </a:r>
            <a:r>
              <a:rPr lang="en-US" baseline="0" dirty="0" err="1" smtClean="0"/>
              <a:t>LibQual</a:t>
            </a:r>
            <a:r>
              <a:rPr lang="en-US" baseline="0" dirty="0" smtClean="0"/>
              <a:t> Survey in fall 2015 and the results data indicated that our users were not satisfied in the category of the survey called “Information Control”.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I will describe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examples of how we’re trying to improve user experience and increase their levels of satisfaction with information control.  </a:t>
            </a:r>
            <a:r>
              <a:rPr lang="en-US" sz="1200" kern="1200" baseline="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example will be enhancements we’ve made to our </a:t>
            </a:r>
            <a:r>
              <a:rPr lang="en-US" sz="1200" kern="1200" dirty="0" err="1" smtClean="0">
                <a:solidFill>
                  <a:schemeClr val="tx1"/>
                </a:solidFill>
                <a:effectLst/>
                <a:latin typeface="+mn-lt"/>
                <a:ea typeface="+mn-ea"/>
                <a:cs typeface="+mn-cs"/>
              </a:rPr>
              <a:t>ez</a:t>
            </a:r>
            <a:r>
              <a:rPr lang="en-US" sz="1200" kern="1200" dirty="0" smtClean="0">
                <a:solidFill>
                  <a:schemeClr val="tx1"/>
                </a:solidFill>
                <a:effectLst/>
                <a:latin typeface="+mn-lt"/>
                <a:ea typeface="+mn-ea"/>
                <a:cs typeface="+mn-cs"/>
              </a:rPr>
              <a:t> proxy error page that allows users to report the problem and gives them </a:t>
            </a:r>
            <a:r>
              <a:rPr lang="en-US" sz="1200" kern="1200" dirty="0" err="1" smtClean="0">
                <a:solidFill>
                  <a:schemeClr val="tx1"/>
                </a:solidFill>
                <a:effectLst/>
                <a:latin typeface="+mn-lt"/>
                <a:ea typeface="+mn-ea"/>
                <a:cs typeface="+mn-cs"/>
              </a:rPr>
              <a:t>altervatives</a:t>
            </a:r>
            <a:r>
              <a:rPr lang="en-US" sz="1200" kern="1200" dirty="0" smtClean="0">
                <a:solidFill>
                  <a:schemeClr val="tx1"/>
                </a:solidFill>
                <a:effectLst/>
                <a:latin typeface="+mn-lt"/>
                <a:ea typeface="+mn-ea"/>
                <a:cs typeface="+mn-cs"/>
              </a:rPr>
              <a:t> for help instead of leaving them with a screen of technical jargon with no clear indication of what to do next. The other example will be how we’ve enhanced our Journals A-Z page by providing an option to search by subject using a third party with our new discovery layer.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dirty="0" smtClean="0"/>
              <a:t>help users connect more effectively with our information resources, resulting in an improved user experience and an increased level of satisfaction</a:t>
            </a:r>
            <a:endParaRPr lang="en-US" dirty="0"/>
          </a:p>
        </p:txBody>
      </p:sp>
      <p:sp>
        <p:nvSpPr>
          <p:cNvPr id="4" name="Slide Number Placeholder 3"/>
          <p:cNvSpPr>
            <a:spLocks noGrp="1"/>
          </p:cNvSpPr>
          <p:nvPr>
            <p:ph type="sldNum" sz="quarter" idx="10"/>
          </p:nvPr>
        </p:nvSpPr>
        <p:spPr/>
        <p:txBody>
          <a:bodyPr/>
          <a:lstStyle/>
          <a:p>
            <a:fld id="{39E70F84-CFFC-4F0D-8592-B5AB7B34CE59}" type="slidenum">
              <a:rPr lang="en-US" smtClean="0"/>
              <a:t>1</a:t>
            </a:fld>
            <a:endParaRPr lang="en-US"/>
          </a:p>
        </p:txBody>
      </p:sp>
    </p:spTree>
    <p:extLst>
      <p:ext uri="{BB962C8B-B14F-4D97-AF65-F5344CB8AC3E}">
        <p14:creationId xmlns:p14="http://schemas.microsoft.com/office/powerpoint/2010/main" val="413409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slide shows the page that debuted in February 2017.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when you click on the Journal Finder tab, from the home page, you land on this splash page with an array of options.  The first link is still to search for Journals A-Z and goes to the page powered by our discovery system, seen on the previous slide.  The second link is to search for Journals by subject.  This is how we’re responding to </a:t>
            </a:r>
            <a:r>
              <a:rPr lang="en-US" sz="1200" kern="1200" baseline="0" dirty="0" smtClean="0">
                <a:solidFill>
                  <a:schemeClr val="tx1"/>
                </a:solidFill>
                <a:effectLst/>
                <a:latin typeface="+mn-lt"/>
                <a:ea typeface="+mn-ea"/>
                <a:cs typeface="+mn-cs"/>
              </a:rPr>
              <a:t>our </a:t>
            </a:r>
            <a:r>
              <a:rPr lang="en-US" sz="1200" kern="1200" baseline="0" dirty="0" smtClean="0">
                <a:solidFill>
                  <a:schemeClr val="tx1"/>
                </a:solidFill>
                <a:effectLst/>
                <a:latin typeface="+mn-lt"/>
                <a:ea typeface="+mn-ea"/>
                <a:cs typeface="+mn-cs"/>
              </a:rPr>
              <a:t>patron’s demand for an option to search for journals by subject.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page is powered by </a:t>
            </a:r>
            <a:r>
              <a:rPr lang="en-US" sz="1200" kern="1200" baseline="0" dirty="0" smtClean="0">
                <a:solidFill>
                  <a:schemeClr val="tx1"/>
                </a:solidFill>
                <a:effectLst/>
                <a:latin typeface="+mn-lt"/>
                <a:ea typeface="+mn-ea"/>
                <a:cs typeface="+mn-cs"/>
              </a:rPr>
              <a:t>BrowZine, which is a </a:t>
            </a:r>
            <a:r>
              <a:rPr lang="en-US" sz="1200" kern="1200" baseline="0" dirty="0" smtClean="0">
                <a:solidFill>
                  <a:schemeClr val="tx1"/>
                </a:solidFill>
                <a:effectLst/>
                <a:latin typeface="+mn-lt"/>
                <a:ea typeface="+mn-ea"/>
                <a:cs typeface="+mn-cs"/>
              </a:rPr>
              <a:t>third party service </a:t>
            </a:r>
            <a:r>
              <a:rPr lang="en-US" dirty="0" smtClean="0">
                <a:effectLst/>
              </a:rPr>
              <a:t>that allows you to browse, read and follow scholarly </a:t>
            </a:r>
            <a:r>
              <a:rPr lang="en-US" dirty="0" smtClean="0">
                <a:effectLst/>
              </a:rPr>
              <a:t>journals.  We already subscribe to </a:t>
            </a:r>
            <a:r>
              <a:rPr lang="en-US" baseline="0" dirty="0" smtClean="0">
                <a:effectLst/>
              </a:rPr>
              <a:t>the service, so we’re </a:t>
            </a:r>
            <a:r>
              <a:rPr lang="en-US" baseline="0" dirty="0" smtClean="0">
                <a:effectLst/>
              </a:rPr>
              <a:t>using it </a:t>
            </a:r>
            <a:r>
              <a:rPr lang="en-US" baseline="0" dirty="0" smtClean="0">
                <a:effectLst/>
              </a:rPr>
              <a:t>now to </a:t>
            </a:r>
            <a:r>
              <a:rPr lang="en-US" baseline="0" dirty="0" smtClean="0">
                <a:effectLst/>
              </a:rPr>
              <a:t>respond to patron outcry about the lack of subject search.  </a:t>
            </a:r>
            <a:r>
              <a:rPr lang="en-US" dirty="0" smtClean="0">
                <a:effectLst/>
              </a:rPr>
              <a:t>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Journals A-Z still goes to the page powered by our discovery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Journals by subject link is powered by BrowZine.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splash page also contains </a:t>
            </a:r>
            <a:r>
              <a:rPr lang="en-US" sz="1200" kern="1200" dirty="0" smtClean="0">
                <a:solidFill>
                  <a:schemeClr val="tx1"/>
                </a:solidFill>
                <a:effectLst/>
                <a:latin typeface="+mn-lt"/>
                <a:ea typeface="+mn-ea"/>
                <a:cs typeface="+mn-cs"/>
              </a:rPr>
              <a:t>other traditional help features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as citation help, ask a </a:t>
            </a:r>
            <a:r>
              <a:rPr lang="en-US" sz="1200" kern="1200" dirty="0" err="1" smtClean="0">
                <a:solidFill>
                  <a:schemeClr val="tx1"/>
                </a:solidFill>
                <a:effectLst/>
                <a:latin typeface="+mn-lt"/>
                <a:ea typeface="+mn-ea"/>
                <a:cs typeface="+mn-cs"/>
              </a:rPr>
              <a:t>libr</a:t>
            </a:r>
            <a:r>
              <a:rPr lang="en-US" sz="1200" kern="1200" dirty="0" smtClean="0">
                <a:solidFill>
                  <a:schemeClr val="tx1"/>
                </a:solidFill>
                <a:effectLst/>
                <a:latin typeface="+mn-lt"/>
                <a:ea typeface="+mn-ea"/>
                <a:cs typeface="+mn-cs"/>
              </a:rPr>
              <a:t>, and chat.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E70F84-CFFC-4F0D-8592-B5AB7B34CE59}" type="slidenum">
              <a:rPr lang="en-US" smtClean="0"/>
              <a:t>10</a:t>
            </a:fld>
            <a:endParaRPr lang="en-US"/>
          </a:p>
        </p:txBody>
      </p:sp>
    </p:spTree>
    <p:extLst>
      <p:ext uri="{BB962C8B-B14F-4D97-AF65-F5344CB8AC3E}">
        <p14:creationId xmlns:p14="http://schemas.microsoft.com/office/powerpoint/2010/main" val="303810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where you</a:t>
            </a:r>
            <a:r>
              <a:rPr lang="en-US" baseline="0" dirty="0" smtClean="0"/>
              <a:t> land w</a:t>
            </a:r>
            <a:r>
              <a:rPr lang="en-US" dirty="0" smtClean="0"/>
              <a:t>hen you click on the Journals by Subject link.  You can search or browse by</a:t>
            </a:r>
            <a:r>
              <a:rPr lang="en-US" baseline="0" dirty="0" smtClean="0"/>
              <a:t> subject from a less sparse, more visually pleasing 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this enhancement additiona</a:t>
            </a:r>
            <a:r>
              <a:rPr lang="en-US" baseline="0" dirty="0" smtClean="0"/>
              <a:t>l work for us you ask?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bet.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to ftp a load of records from our ILS to BrowZine monthly, although APIs are in development that will automate this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There’s a lag time of one month for edits in our ILS to appear in BrowZine, although BrowZine says if we have an unusually large amount of changes, to contact them and they will expedite the load.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all journals are in BrowZine.  There are no print journals in BrowZine.  We crafted a disclaimer statement to address this that reads “</a:t>
            </a:r>
            <a:r>
              <a:rPr lang="en-US" dirty="0" smtClean="0"/>
              <a:t>(Note: this list is not comprehensive. Notice a title missing? </a:t>
            </a:r>
            <a:r>
              <a:rPr lang="en-US" dirty="0" smtClean="0">
                <a:hlinkClick r:id="rId3"/>
              </a:rPr>
              <a:t>Let us know!</a:t>
            </a:r>
            <a:r>
              <a:rPr lang="en-US" dirty="0" smtClean="0"/>
              <a:t>)”  and the Let us know! link</a:t>
            </a:r>
            <a:r>
              <a:rPr lang="en-US" baseline="0" dirty="0" smtClean="0"/>
              <a:t> goes to our Ask a Librarian 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think we need to develop a form more specifically for this purpose instead of the generic Ask A Librarian form and will include that suggestion when we assess this service.  We also need to be more knowledgeable about BrowZine’s taxonomy.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9E70F84-CFFC-4F0D-8592-B5AB7B34CE59}" type="slidenum">
              <a:rPr lang="en-US" smtClean="0"/>
              <a:t>11</a:t>
            </a:fld>
            <a:endParaRPr lang="en-US"/>
          </a:p>
        </p:txBody>
      </p:sp>
    </p:spTree>
    <p:extLst>
      <p:ext uri="{BB962C8B-B14F-4D97-AF65-F5344CB8AC3E}">
        <p14:creationId xmlns:p14="http://schemas.microsoft.com/office/powerpoint/2010/main" val="23653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Here are a few reasons why I think we were able to move ahead with our</a:t>
            </a:r>
            <a:r>
              <a:rPr lang="en-US" sz="1200" kern="1200" baseline="0" dirty="0" smtClean="0">
                <a:solidFill>
                  <a:schemeClr val="tx1"/>
                </a:solidFill>
                <a:effectLst/>
                <a:latin typeface="+mn-lt"/>
                <a:ea typeface="+mn-ea"/>
                <a:cs typeface="+mn-cs"/>
              </a:rPr>
              <a:t> two enhancements:  It always helps if what you want to do aligns with library </a:t>
            </a:r>
            <a:r>
              <a:rPr lang="en-US" sz="1200" kern="1200" baseline="0" dirty="0" smtClean="0">
                <a:solidFill>
                  <a:schemeClr val="tx1"/>
                </a:solidFill>
                <a:effectLst/>
                <a:latin typeface="+mn-lt"/>
                <a:ea typeface="+mn-ea"/>
                <a:cs typeface="+mn-cs"/>
              </a:rPr>
              <a:t>priorities.  And number 2, couldn’t have done it without support from our Systems staff and our user experience librarian.  Also, relatively </a:t>
            </a:r>
            <a:r>
              <a:rPr lang="en-US" sz="1200" kern="1200" baseline="0" dirty="0" smtClean="0">
                <a:solidFill>
                  <a:schemeClr val="tx1"/>
                </a:solidFill>
                <a:effectLst/>
                <a:latin typeface="+mn-lt"/>
                <a:ea typeface="+mn-ea"/>
                <a:cs typeface="+mn-cs"/>
              </a:rPr>
              <a:t>little additional cost, and </a:t>
            </a:r>
            <a:r>
              <a:rPr lang="en-US" sz="1200" kern="1200" baseline="0" dirty="0" smtClean="0">
                <a:solidFill>
                  <a:schemeClr val="tx1"/>
                </a:solidFill>
                <a:effectLst/>
                <a:latin typeface="+mn-lt"/>
                <a:ea typeface="+mn-ea"/>
                <a:cs typeface="+mn-cs"/>
              </a:rPr>
              <a:t>requiring no </a:t>
            </a:r>
            <a:r>
              <a:rPr lang="en-US" sz="1200" kern="1200" baseline="0" dirty="0" smtClean="0">
                <a:solidFill>
                  <a:schemeClr val="tx1"/>
                </a:solidFill>
                <a:effectLst/>
                <a:latin typeface="+mn-lt"/>
                <a:ea typeface="+mn-ea"/>
                <a:cs typeface="+mn-cs"/>
              </a:rPr>
              <a:t>support from outside of the </a:t>
            </a:r>
            <a:r>
              <a:rPr lang="en-US" sz="1200" kern="1200" baseline="0" dirty="0" smtClean="0">
                <a:solidFill>
                  <a:schemeClr val="tx1"/>
                </a:solidFill>
                <a:effectLst/>
                <a:latin typeface="+mn-lt"/>
                <a:ea typeface="+mn-ea"/>
                <a:cs typeface="+mn-cs"/>
              </a:rPr>
              <a:t>library is good.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Have we improved user Satisfaction?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enhancements are new and hard to measure so it’s hard to know right now what impact they are having.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know that both enhancements are being used, so we perceive that as positive.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do the </a:t>
            </a:r>
            <a:r>
              <a:rPr lang="en-US" baseline="0" dirty="0" err="1" smtClean="0"/>
              <a:t>LibQual</a:t>
            </a:r>
            <a:r>
              <a:rPr lang="en-US" baseline="0" dirty="0" smtClean="0"/>
              <a:t> Survey again, we can compare results to see if satisfaction has increased.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meantime we’ll continue to 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r>
              <a:rPr lang="en-US" sz="1200" kern="1200" dirty="0" smtClean="0">
                <a:solidFill>
                  <a:schemeClr val="tx1"/>
                </a:solidFill>
                <a:effectLst/>
                <a:latin typeface="+mn-lt"/>
                <a:ea typeface="+mn-ea"/>
                <a:cs typeface="+mn-cs"/>
              </a:rPr>
              <a:t>What made these two efforts successful to implement?  </a:t>
            </a:r>
          </a:p>
          <a:p>
            <a:r>
              <a:rPr lang="en-US" sz="1200" kern="1200" dirty="0" smtClean="0">
                <a:solidFill>
                  <a:schemeClr val="tx1"/>
                </a:solidFill>
                <a:effectLst/>
                <a:latin typeface="+mn-lt"/>
                <a:ea typeface="+mn-ea"/>
                <a:cs typeface="+mn-cs"/>
              </a:rPr>
              <a:t>Good timing in terms of the changes aligning with library priorities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relationships and buy-in from my colleagues</a:t>
            </a:r>
          </a:p>
          <a:p>
            <a:r>
              <a:rPr lang="en-US" sz="1200" kern="1200" dirty="0" smtClean="0">
                <a:solidFill>
                  <a:schemeClr val="tx1"/>
                </a:solidFill>
                <a:effectLst/>
                <a:latin typeface="+mn-lt"/>
                <a:ea typeface="+mn-ea"/>
                <a:cs typeface="+mn-cs"/>
              </a:rPr>
              <a:t>Relatively little cost</a:t>
            </a:r>
          </a:p>
          <a:p>
            <a:r>
              <a:rPr lang="en-US" sz="1200" kern="1200" dirty="0" smtClean="0">
                <a:solidFill>
                  <a:schemeClr val="tx1"/>
                </a:solidFill>
                <a:effectLst/>
                <a:latin typeface="+mn-lt"/>
                <a:ea typeface="+mn-ea"/>
                <a:cs typeface="+mn-cs"/>
              </a:rPr>
              <a:t>Manageable workflows post implementation </a:t>
            </a:r>
          </a:p>
          <a:p>
            <a:r>
              <a:rPr lang="en-US" sz="1200" kern="1200" dirty="0" smtClean="0">
                <a:solidFill>
                  <a:schemeClr val="tx1"/>
                </a:solidFill>
                <a:effectLst/>
                <a:latin typeface="+mn-lt"/>
                <a:ea typeface="+mn-ea"/>
                <a:cs typeface="+mn-cs"/>
              </a:rPr>
              <a:t>No support outside of library required</a:t>
            </a:r>
          </a:p>
          <a:p>
            <a:r>
              <a:rPr lang="en-US" sz="1200" kern="1200" dirty="0" smtClean="0">
                <a:solidFill>
                  <a:schemeClr val="tx1"/>
                </a:solidFill>
                <a:effectLst/>
                <a:latin typeface="+mn-lt"/>
                <a:ea typeface="+mn-ea"/>
                <a:cs typeface="+mn-cs"/>
              </a:rPr>
              <a:t>Good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party vendor support and documentation </a:t>
            </a:r>
            <a:endParaRPr lang="en-US" baseline="0"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9E70F84-CFFC-4F0D-8592-B5AB7B34CE59}" type="slidenum">
              <a:rPr lang="en-US" smtClean="0"/>
              <a:t>12</a:t>
            </a:fld>
            <a:endParaRPr lang="en-US"/>
          </a:p>
        </p:txBody>
      </p:sp>
    </p:spTree>
    <p:extLst>
      <p:ext uri="{BB962C8B-B14F-4D97-AF65-F5344CB8AC3E}">
        <p14:creationId xmlns:p14="http://schemas.microsoft.com/office/powerpoint/2010/main" val="49265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And, Have we improved user Satisfaction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to soon to tell.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enhancements are new and challenging to measure so it’s hard assess right now what impact they are </a:t>
            </a:r>
            <a:r>
              <a:rPr lang="en-US" baseline="0" dirty="0" smtClean="0"/>
              <a:t>having.</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know that both enhancements are being used, so we perceive that as positive.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do the </a:t>
            </a:r>
            <a:r>
              <a:rPr lang="en-US" baseline="0" dirty="0" err="1" smtClean="0"/>
              <a:t>LibQual</a:t>
            </a:r>
            <a:r>
              <a:rPr lang="en-US" baseline="0" dirty="0" smtClean="0"/>
              <a:t> Survey again, we can compare results to see if satisfaction has increased.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meantime we’ll continue to 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r>
              <a:rPr lang="en-US" sz="1200" kern="1200" dirty="0" smtClean="0">
                <a:solidFill>
                  <a:schemeClr val="tx1"/>
                </a:solidFill>
                <a:effectLst/>
                <a:latin typeface="+mn-lt"/>
                <a:ea typeface="+mn-ea"/>
                <a:cs typeface="+mn-cs"/>
              </a:rPr>
              <a:t>What made these two efforts successful to implement?  </a:t>
            </a:r>
          </a:p>
          <a:p>
            <a:r>
              <a:rPr lang="en-US" sz="1200" kern="1200" dirty="0" smtClean="0">
                <a:solidFill>
                  <a:schemeClr val="tx1"/>
                </a:solidFill>
                <a:effectLst/>
                <a:latin typeface="+mn-lt"/>
                <a:ea typeface="+mn-ea"/>
                <a:cs typeface="+mn-cs"/>
              </a:rPr>
              <a:t>Good timing in terms of the changes aligning with library priorities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relationships and buy-in from my colleagues</a:t>
            </a:r>
          </a:p>
          <a:p>
            <a:r>
              <a:rPr lang="en-US" sz="1200" kern="1200" dirty="0" smtClean="0">
                <a:solidFill>
                  <a:schemeClr val="tx1"/>
                </a:solidFill>
                <a:effectLst/>
                <a:latin typeface="+mn-lt"/>
                <a:ea typeface="+mn-ea"/>
                <a:cs typeface="+mn-cs"/>
              </a:rPr>
              <a:t>Relatively little cost</a:t>
            </a:r>
          </a:p>
          <a:p>
            <a:r>
              <a:rPr lang="en-US" sz="1200" kern="1200" dirty="0" smtClean="0">
                <a:solidFill>
                  <a:schemeClr val="tx1"/>
                </a:solidFill>
                <a:effectLst/>
                <a:latin typeface="+mn-lt"/>
                <a:ea typeface="+mn-ea"/>
                <a:cs typeface="+mn-cs"/>
              </a:rPr>
              <a:t>Manageable workflows post implementation </a:t>
            </a:r>
          </a:p>
          <a:p>
            <a:r>
              <a:rPr lang="en-US" sz="1200" kern="1200" dirty="0" smtClean="0">
                <a:solidFill>
                  <a:schemeClr val="tx1"/>
                </a:solidFill>
                <a:effectLst/>
                <a:latin typeface="+mn-lt"/>
                <a:ea typeface="+mn-ea"/>
                <a:cs typeface="+mn-cs"/>
              </a:rPr>
              <a:t>No support outside of library required</a:t>
            </a:r>
          </a:p>
          <a:p>
            <a:r>
              <a:rPr lang="en-US" sz="1200" kern="1200" dirty="0" smtClean="0">
                <a:solidFill>
                  <a:schemeClr val="tx1"/>
                </a:solidFill>
                <a:effectLst/>
                <a:latin typeface="+mn-lt"/>
                <a:ea typeface="+mn-ea"/>
                <a:cs typeface="+mn-cs"/>
              </a:rPr>
              <a:t>Good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party vendor support and documentation </a:t>
            </a:r>
            <a:endParaRPr lang="en-US" baseline="0"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9E70F84-CFFC-4F0D-8592-B5AB7B34CE59}" type="slidenum">
              <a:rPr lang="en-US" smtClean="0"/>
              <a:t>13</a:t>
            </a:fld>
            <a:endParaRPr lang="en-US"/>
          </a:p>
        </p:txBody>
      </p:sp>
    </p:spTree>
    <p:extLst>
      <p:ext uri="{BB962C8B-B14F-4D97-AF65-F5344CB8AC3E}">
        <p14:creationId xmlns:p14="http://schemas.microsoft.com/office/powerpoint/2010/main" val="180743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Here’s a slide to show my sources and gratitude.</a:t>
            </a:r>
          </a:p>
          <a:p>
            <a:endParaRPr lang="en-US" b="1" dirty="0" smtClean="0"/>
          </a:p>
          <a:p>
            <a:r>
              <a:rPr lang="en-US" b="1" dirty="0" smtClean="0"/>
              <a:t>********************************************************************</a:t>
            </a:r>
          </a:p>
          <a:p>
            <a:endParaRPr lang="en-US" b="1" dirty="0" smtClean="0"/>
          </a:p>
          <a:p>
            <a:r>
              <a:rPr lang="en-US" b="1" dirty="0" smtClean="0"/>
              <a:t>Online Lecture Notes and Presentation Slides</a:t>
            </a:r>
          </a:p>
          <a:p>
            <a:r>
              <a:rPr lang="en-US" dirty="0" smtClean="0"/>
              <a:t>When citing online lecture notes, be sure to provide the file format in brackets after the lecture title (e.g. PowerPoint slides, Word document).</a:t>
            </a:r>
          </a:p>
          <a:p>
            <a:r>
              <a:rPr lang="en-US" dirty="0" smtClean="0"/>
              <a:t>Hallam, A. </a:t>
            </a:r>
            <a:r>
              <a:rPr lang="en-US" i="1" dirty="0" smtClean="0"/>
              <a:t>Duality in consumer theory</a:t>
            </a:r>
            <a:r>
              <a:rPr lang="en-US" dirty="0" smtClean="0"/>
              <a:t> [PDF document]. Retrieved from Lecture Notes Online Web site: http://www.econ.iastate.edu/classes/econ501/Hallam/</a:t>
            </a:r>
            <a:br>
              <a:rPr lang="en-US" dirty="0" smtClean="0"/>
            </a:br>
            <a:r>
              <a:rPr lang="en-US" dirty="0" smtClean="0"/>
              <a:t>index.html</a:t>
            </a:r>
          </a:p>
          <a:p>
            <a:r>
              <a:rPr lang="en-US" dirty="0" smtClean="0"/>
              <a:t>Roberts, K. F. (1998). </a:t>
            </a:r>
            <a:r>
              <a:rPr lang="en-US" i="1" dirty="0" smtClean="0"/>
              <a:t>Federal regulations of chemicals in the environment</a:t>
            </a:r>
            <a:r>
              <a:rPr lang="en-US" dirty="0" smtClean="0"/>
              <a:t> [PowerPoint slides]. Retrieved from http://siri.uvm.edu/ppt/40hrenv/index.html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Bunton, G. &amp; Fox-</a:t>
            </a:r>
            <a:r>
              <a:rPr lang="en-US" baseline="0" dirty="0" err="1" smtClean="0"/>
              <a:t>Teichmann</a:t>
            </a:r>
            <a:r>
              <a:rPr lang="en-US" baseline="0" dirty="0" smtClean="0"/>
              <a:t>. (2016) </a:t>
            </a:r>
            <a:r>
              <a:rPr lang="en-US" i="1" baseline="0" dirty="0" err="1" smtClean="0"/>
              <a:t>EZProxy</a:t>
            </a:r>
            <a:r>
              <a:rPr lang="en-US" i="1" baseline="0" dirty="0" smtClean="0"/>
              <a:t>: Assessment &amp; Administration Tips and Tricks </a:t>
            </a:r>
            <a:r>
              <a:rPr lang="en-US" i="0" baseline="0" dirty="0" smtClean="0"/>
              <a:t>[PowerPoint slides].  Retrieved from https://www.dropbox.com/sh/euz6nik1risrqfz/AAC5owRm6nf2kT-NycT8qXHMa?dl=0&amp;preview=W03-Workshop+-+EZProxy+-+Assessment+and+Administration+Techniques+and+Tips.pptx</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Old Dominion University Libraries </a:t>
            </a:r>
            <a:r>
              <a:rPr lang="en-US" i="0" baseline="0" dirty="0" err="1" smtClean="0"/>
              <a:t>LibQual</a:t>
            </a:r>
            <a:r>
              <a:rPr lang="en-US" i="0" baseline="0" dirty="0" smtClean="0"/>
              <a:t>+ Task Force. (2016) </a:t>
            </a:r>
            <a:r>
              <a:rPr lang="en-US" i="1" baseline="0" dirty="0" smtClean="0"/>
              <a:t>The Library Quality Survey Results Report</a:t>
            </a:r>
            <a:r>
              <a:rPr lang="en-US" i="0" baseline="0" dirty="0" smtClean="0"/>
              <a:t> [PowerPoint slides].  </a:t>
            </a:r>
            <a:endParaRPr lang="en-US" baseline="0" dirty="0" smtClean="0"/>
          </a:p>
        </p:txBody>
      </p:sp>
      <p:sp>
        <p:nvSpPr>
          <p:cNvPr id="4" name="Slide Number Placeholder 3"/>
          <p:cNvSpPr>
            <a:spLocks noGrp="1"/>
          </p:cNvSpPr>
          <p:nvPr>
            <p:ph type="sldNum" sz="quarter" idx="10"/>
          </p:nvPr>
        </p:nvSpPr>
        <p:spPr/>
        <p:txBody>
          <a:bodyPr/>
          <a:lstStyle/>
          <a:p>
            <a:fld id="{39E70F84-CFFC-4F0D-8592-B5AB7B34CE59}" type="slidenum">
              <a:rPr lang="en-US" smtClean="0"/>
              <a:t>14</a:t>
            </a:fld>
            <a:endParaRPr lang="en-US"/>
          </a:p>
        </p:txBody>
      </p:sp>
    </p:spTree>
    <p:extLst>
      <p:ext uri="{BB962C8B-B14F-4D97-AF65-F5344CB8AC3E}">
        <p14:creationId xmlns:p14="http://schemas.microsoft.com/office/powerpoint/2010/main" val="157545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here’s my final slide with my contact info.</a:t>
            </a:r>
          </a:p>
          <a:p>
            <a:r>
              <a:rPr lang="en-US" baseline="0" dirty="0" smtClean="0"/>
              <a:t>Thank you.</a:t>
            </a:r>
          </a:p>
        </p:txBody>
      </p:sp>
      <p:sp>
        <p:nvSpPr>
          <p:cNvPr id="4" name="Slide Number Placeholder 3"/>
          <p:cNvSpPr>
            <a:spLocks noGrp="1"/>
          </p:cNvSpPr>
          <p:nvPr>
            <p:ph type="sldNum" sz="quarter" idx="10"/>
          </p:nvPr>
        </p:nvSpPr>
        <p:spPr/>
        <p:txBody>
          <a:bodyPr/>
          <a:lstStyle/>
          <a:p>
            <a:fld id="{39E70F84-CFFC-4F0D-8592-B5AB7B34CE59}" type="slidenum">
              <a:rPr lang="en-US" smtClean="0"/>
              <a:t>15</a:t>
            </a:fld>
            <a:endParaRPr lang="en-US"/>
          </a:p>
        </p:txBody>
      </p:sp>
    </p:spTree>
    <p:extLst>
      <p:ext uri="{BB962C8B-B14F-4D97-AF65-F5344CB8AC3E}">
        <p14:creationId xmlns:p14="http://schemas.microsoft.com/office/powerpoint/2010/main" val="36057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Let me begin</a:t>
            </a:r>
            <a:r>
              <a:rPr lang="en-US" baseline="0" dirty="0" smtClean="0"/>
              <a:t> by </a:t>
            </a:r>
            <a:r>
              <a:rPr lang="en-US" dirty="0" smtClean="0"/>
              <a:t>providing a little context about the </a:t>
            </a:r>
            <a:r>
              <a:rPr lang="en-US" dirty="0" err="1" smtClean="0"/>
              <a:t>LibQual</a:t>
            </a:r>
            <a:r>
              <a:rPr lang="en-US" dirty="0" smtClean="0"/>
              <a:t>+ Survey.  </a:t>
            </a:r>
          </a:p>
          <a:p>
            <a:endParaRPr lang="en-US" dirty="0" smtClean="0"/>
          </a:p>
          <a:p>
            <a:r>
              <a:rPr lang="en-US" dirty="0" smtClean="0"/>
              <a:t>By a show of hands, </a:t>
            </a:r>
          </a:p>
          <a:p>
            <a:r>
              <a:rPr lang="en-US" dirty="0" smtClean="0"/>
              <a:t>Is </a:t>
            </a:r>
            <a:r>
              <a:rPr lang="en-US" dirty="0" smtClean="0"/>
              <a:t>anybody familiar with the</a:t>
            </a:r>
            <a:r>
              <a:rPr lang="en-US" baseline="0" dirty="0" smtClean="0"/>
              <a:t> </a:t>
            </a:r>
            <a:r>
              <a:rPr lang="en-US" baseline="0" dirty="0" err="1" smtClean="0"/>
              <a:t>LibQual</a:t>
            </a:r>
            <a:r>
              <a:rPr lang="en-US" baseline="0" dirty="0" smtClean="0"/>
              <a:t> survey? </a:t>
            </a:r>
          </a:p>
          <a:p>
            <a:r>
              <a:rPr lang="en-US" baseline="0" dirty="0" smtClean="0"/>
              <a:t>Has </a:t>
            </a:r>
            <a:r>
              <a:rPr lang="en-US" baseline="0" dirty="0" smtClean="0"/>
              <a:t>anybody’s institution conducted the </a:t>
            </a:r>
            <a:r>
              <a:rPr lang="en-US" baseline="0" dirty="0" err="1" smtClean="0"/>
              <a:t>LibQual</a:t>
            </a:r>
            <a:r>
              <a:rPr lang="en-US" baseline="0" dirty="0" smtClean="0"/>
              <a:t> survey?</a:t>
            </a:r>
          </a:p>
          <a:p>
            <a:r>
              <a:rPr lang="en-US" baseline="0" dirty="0" smtClean="0"/>
              <a:t>Has </a:t>
            </a:r>
            <a:r>
              <a:rPr lang="en-US" baseline="0" dirty="0" smtClean="0"/>
              <a:t>anybody’s institution acted upon the results of the </a:t>
            </a:r>
            <a:r>
              <a:rPr lang="en-US" baseline="0" dirty="0" err="1" smtClean="0"/>
              <a:t>LibQual</a:t>
            </a:r>
            <a:r>
              <a:rPr lang="en-US" baseline="0" dirty="0" smtClean="0"/>
              <a:t> survey?</a:t>
            </a:r>
          </a:p>
          <a:p>
            <a:endParaRPr lang="en-US" baseline="0" dirty="0" smtClean="0"/>
          </a:p>
          <a:p>
            <a:r>
              <a:rPr lang="en-US" baseline="0" dirty="0" err="1" smtClean="0"/>
              <a:t>LibQual</a:t>
            </a:r>
            <a:r>
              <a:rPr lang="en-US" baseline="0" dirty="0" smtClean="0"/>
              <a:t> was launched in 2000 as an experimental project for benchmarking </a:t>
            </a:r>
            <a:r>
              <a:rPr lang="en-US" b="1" baseline="0" dirty="0" smtClean="0"/>
              <a:t>perceptions of satisfaction </a:t>
            </a:r>
            <a:r>
              <a:rPr lang="en-US" baseline="0" dirty="0" smtClean="0"/>
              <a:t>with library service quality.  The survey measures satisfaction in three categories, Library as Place, Affect of Service, and </a:t>
            </a:r>
            <a:r>
              <a:rPr lang="en-US" b="1" baseline="0" dirty="0" smtClean="0"/>
              <a:t>Information Control.  Information Control </a:t>
            </a:r>
            <a:r>
              <a:rPr lang="en-US" baseline="0" dirty="0" smtClean="0"/>
              <a:t>is the category we’re focused on and I’ll explain in the next slide or two why that is.  The survey uses three measures to rank satisfaction:  minimum, desired, and perceived.    </a:t>
            </a:r>
            <a:endParaRPr lang="en-US" dirty="0"/>
          </a:p>
        </p:txBody>
      </p:sp>
      <p:sp>
        <p:nvSpPr>
          <p:cNvPr id="4" name="Slide Number Placeholder 3"/>
          <p:cNvSpPr>
            <a:spLocks noGrp="1"/>
          </p:cNvSpPr>
          <p:nvPr>
            <p:ph type="sldNum" sz="quarter" idx="10"/>
          </p:nvPr>
        </p:nvSpPr>
        <p:spPr/>
        <p:txBody>
          <a:bodyPr/>
          <a:lstStyle/>
          <a:p>
            <a:fld id="{39E70F84-CFFC-4F0D-8592-B5AB7B34CE59}" type="slidenum">
              <a:rPr lang="en-US" smtClean="0"/>
              <a:t>2</a:t>
            </a:fld>
            <a:endParaRPr lang="en-US"/>
          </a:p>
        </p:txBody>
      </p:sp>
    </p:spTree>
    <p:extLst>
      <p:ext uri="{BB962C8B-B14F-4D97-AF65-F5344CB8AC3E}">
        <p14:creationId xmlns:p14="http://schemas.microsoft.com/office/powerpoint/2010/main" val="340865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survey ran for three weeks, and </a:t>
            </a:r>
            <a:r>
              <a:rPr lang="en-US" sz="1200" kern="1200" baseline="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ended up with a 37.5% valid response</a:t>
            </a:r>
            <a:r>
              <a:rPr lang="en-US" sz="1200" kern="1200" baseline="0" dirty="0" smtClean="0">
                <a:solidFill>
                  <a:schemeClr val="tx1"/>
                </a:solidFill>
                <a:effectLst/>
                <a:latin typeface="+mn-lt"/>
                <a:ea typeface="+mn-ea"/>
                <a:cs typeface="+mn-cs"/>
              </a:rPr>
              <a:t> rate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When combined, the faculty and graduate students represented 272 survey participants or a third of the </a:t>
            </a:r>
            <a:r>
              <a:rPr lang="en-US" sz="1200" kern="1200" baseline="0" dirty="0" smtClean="0">
                <a:solidFill>
                  <a:schemeClr val="tx1"/>
                </a:solidFill>
                <a:effectLst/>
                <a:latin typeface="+mn-lt"/>
                <a:ea typeface="+mn-ea"/>
                <a:cs typeface="+mn-cs"/>
              </a:rPr>
              <a:t>total AND </a:t>
            </a:r>
            <a:r>
              <a:rPr lang="en-US" sz="1200" kern="1200" baseline="0" dirty="0" smtClean="0">
                <a:solidFill>
                  <a:schemeClr val="tx1"/>
                </a:solidFill>
                <a:effectLst/>
                <a:latin typeface="+mn-lt"/>
                <a:ea typeface="+mn-ea"/>
                <a:cs typeface="+mn-cs"/>
              </a:rPr>
              <a:t>they were the populations who indicated that they were the least satisfied in the information control category..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Our survey was launched in September 2015. It ran for three weeks, which is the amount</a:t>
            </a:r>
            <a:r>
              <a:rPr lang="en-US" sz="1200" kern="1200" baseline="0" dirty="0" smtClean="0">
                <a:solidFill>
                  <a:schemeClr val="tx1"/>
                </a:solidFill>
                <a:effectLst/>
                <a:latin typeface="+mn-lt"/>
                <a:ea typeface="+mn-ea"/>
                <a:cs typeface="+mn-cs"/>
              </a:rPr>
              <a:t> of time recommend by ARL, </a:t>
            </a:r>
            <a:r>
              <a:rPr lang="en-US" sz="1200" kern="1200" dirty="0" smtClean="0">
                <a:solidFill>
                  <a:schemeClr val="tx1"/>
                </a:solidFill>
                <a:effectLst/>
                <a:latin typeface="+mn-lt"/>
                <a:ea typeface="+mn-ea"/>
                <a:cs typeface="+mn-cs"/>
              </a:rPr>
              <a:t>and was closed in October.  We ended up with a 37.5% valid response</a:t>
            </a:r>
            <a:r>
              <a:rPr lang="en-US" sz="1200" kern="1200" baseline="0" dirty="0" smtClean="0">
                <a:solidFill>
                  <a:schemeClr val="tx1"/>
                </a:solidFill>
                <a:effectLst/>
                <a:latin typeface="+mn-lt"/>
                <a:ea typeface="+mn-ea"/>
                <a:cs typeface="+mn-cs"/>
              </a:rPr>
              <a:t> rate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majority of our respondents (n=508) 61% were undergraduates</a:t>
            </a:r>
            <a:r>
              <a:rPr lang="en-US" sz="1200" i="1" kern="1200" dirty="0" smtClean="0">
                <a:solidFill>
                  <a:schemeClr val="tx1"/>
                </a:solidFill>
                <a:effectLst/>
                <a:latin typeface="+mn-lt"/>
                <a:ea typeface="+mn-ea"/>
                <a:cs typeface="+mn-cs"/>
              </a:rPr>
              <a:t>, skewing slightly in favor of third-year students. </a:t>
            </a:r>
            <a:r>
              <a:rPr lang="en-US" sz="1200" i="0" kern="1200" dirty="0" smtClean="0">
                <a:solidFill>
                  <a:schemeClr val="tx1"/>
                </a:solidFill>
                <a:effectLst/>
                <a:latin typeface="+mn-lt"/>
                <a:ea typeface="+mn-ea"/>
                <a:cs typeface="+mn-cs"/>
              </a:rPr>
              <a:t>22%</a:t>
            </a:r>
            <a:r>
              <a:rPr lang="en-US" sz="1200" i="0" kern="1200" baseline="0" dirty="0" smtClean="0">
                <a:solidFill>
                  <a:schemeClr val="tx1"/>
                </a:solidFill>
                <a:effectLst/>
                <a:latin typeface="+mn-lt"/>
                <a:ea typeface="+mn-ea"/>
                <a:cs typeface="+mn-cs"/>
              </a:rPr>
              <a:t> of the responses were from g</a:t>
            </a:r>
            <a:r>
              <a:rPr lang="en-US" sz="1200" kern="1200" dirty="0" smtClean="0">
                <a:solidFill>
                  <a:schemeClr val="tx1"/>
                </a:solidFill>
                <a:effectLst/>
                <a:latin typeface="+mn-lt"/>
                <a:ea typeface="+mn-ea"/>
                <a:cs typeface="+mn-cs"/>
              </a:rPr>
              <a:t>raduate students (n=179), and faculty represented 11% of responses.  (n=93) </a:t>
            </a:r>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a:t>
            </a:r>
            <a:r>
              <a:rPr lang="en-US" sz="1200" i="1" kern="1200" dirty="0" err="1" smtClean="0">
                <a:solidFill>
                  <a:schemeClr val="tx1"/>
                </a:solidFill>
                <a:effectLst/>
                <a:latin typeface="+mn-lt"/>
                <a:ea typeface="+mn-ea"/>
                <a:cs typeface="+mn-cs"/>
              </a:rPr>
              <a:t>LibQual</a:t>
            </a:r>
            <a:r>
              <a:rPr lang="en-US" sz="1200" i="1" kern="1200" dirty="0" smtClean="0">
                <a:solidFill>
                  <a:schemeClr val="tx1"/>
                </a:solidFill>
                <a:effectLst/>
                <a:latin typeface="+mn-lt"/>
                <a:ea typeface="+mn-ea"/>
                <a:cs typeface="+mn-cs"/>
              </a:rPr>
              <a:t>+ survey was viewed a total of 2203 times. Of those views we received 910 complete surveys, and 827 valid surveys.  37.5% valid response rate.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E70F84-CFFC-4F0D-8592-B5AB7B34CE59}" type="slidenum">
              <a:rPr lang="en-US" smtClean="0"/>
              <a:t>3</a:t>
            </a:fld>
            <a:endParaRPr lang="en-US"/>
          </a:p>
        </p:txBody>
      </p:sp>
    </p:spTree>
    <p:extLst>
      <p:ext uri="{BB962C8B-B14F-4D97-AF65-F5344CB8AC3E}">
        <p14:creationId xmlns:p14="http://schemas.microsoft.com/office/powerpoint/2010/main" val="44636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WHY </a:t>
            </a:r>
            <a:r>
              <a:rPr lang="en-US" sz="1200" kern="1200" baseline="0" dirty="0" smtClean="0">
                <a:solidFill>
                  <a:schemeClr val="tx1"/>
                </a:solidFill>
                <a:effectLst/>
                <a:latin typeface="+mn-lt"/>
                <a:ea typeface="+mn-ea"/>
                <a:cs typeface="+mn-cs"/>
              </a:rPr>
              <a:t>INFORMATION </a:t>
            </a:r>
            <a:r>
              <a:rPr lang="en-US" sz="1200" kern="1200" baseline="0" dirty="0" smtClean="0">
                <a:solidFill>
                  <a:schemeClr val="tx1"/>
                </a:solidFill>
                <a:effectLst/>
                <a:latin typeface="+mn-lt"/>
                <a:ea typeface="+mn-ea"/>
                <a:cs typeface="+mn-cs"/>
              </a:rPr>
              <a:t>CONTROL </a:t>
            </a:r>
            <a:r>
              <a:rPr lang="en-US" sz="1200" kern="1200" baseline="0" dirty="0" smtClean="0">
                <a:solidFill>
                  <a:schemeClr val="tx1"/>
                </a:solidFill>
                <a:effectLst/>
                <a:latin typeface="+mn-lt"/>
                <a:ea typeface="+mn-ea"/>
                <a:cs typeface="+mn-cs"/>
              </a:rPr>
              <a:t>YOU </a:t>
            </a:r>
            <a:r>
              <a:rPr lang="en-US" sz="1200" kern="1200" baseline="0" dirty="0" smtClean="0">
                <a:solidFill>
                  <a:schemeClr val="tx1"/>
                </a:solidFill>
                <a:effectLst/>
                <a:latin typeface="+mn-lt"/>
                <a:ea typeface="+mn-ea"/>
                <a:cs typeface="+mn-cs"/>
              </a:rPr>
              <a:t>ASK?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LibQual</a:t>
            </a:r>
            <a:r>
              <a:rPr lang="en-US" sz="1200" kern="1200" dirty="0" smtClean="0">
                <a:solidFill>
                  <a:schemeClr val="tx1"/>
                </a:solidFill>
                <a:effectLst/>
                <a:latin typeface="+mn-lt"/>
                <a:ea typeface="+mn-ea"/>
                <a:cs typeface="+mn-cs"/>
              </a:rPr>
              <a:t>+ consists</a:t>
            </a:r>
            <a:r>
              <a:rPr lang="en-US" sz="1200" kern="1200" baseline="0" dirty="0" smtClean="0">
                <a:solidFill>
                  <a:schemeClr val="tx1"/>
                </a:solidFill>
                <a:effectLst/>
                <a:latin typeface="+mn-lt"/>
                <a:ea typeface="+mn-ea"/>
                <a:cs typeface="+mn-cs"/>
              </a:rPr>
              <a:t> of 22 questions which </a:t>
            </a:r>
            <a:r>
              <a:rPr lang="en-US" sz="1200" kern="1200" dirty="0" smtClean="0">
                <a:solidFill>
                  <a:schemeClr val="tx1"/>
                </a:solidFill>
                <a:effectLst/>
                <a:latin typeface="+mn-lt"/>
                <a:ea typeface="+mn-ea"/>
                <a:cs typeface="+mn-cs"/>
              </a:rPr>
              <a:t>are grouped into three categories: Service, Library as Place, and Information</a:t>
            </a:r>
            <a:r>
              <a:rPr lang="en-US" sz="1200" kern="1200" baseline="0" dirty="0" smtClean="0">
                <a:solidFill>
                  <a:schemeClr val="tx1"/>
                </a:solidFill>
                <a:effectLst/>
                <a:latin typeface="+mn-lt"/>
                <a:ea typeface="+mn-ea"/>
                <a:cs typeface="+mn-cs"/>
              </a:rPr>
              <a:t> Control</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If you compare these 8 questions in the information control category with the questions in the other two categories, I think you will agree that Information Control is </a:t>
            </a:r>
            <a:r>
              <a:rPr lang="en-US" sz="1200" kern="1200" baseline="0" smtClean="0">
                <a:solidFill>
                  <a:schemeClr val="tx1"/>
                </a:solidFill>
                <a:effectLst/>
                <a:latin typeface="+mn-lt"/>
                <a:ea typeface="+mn-ea"/>
                <a:cs typeface="+mn-cs"/>
              </a:rPr>
              <a:t>the </a:t>
            </a:r>
            <a:r>
              <a:rPr lang="en-US" sz="1200" kern="1200" baseline="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that most closely aligns with the work that we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was also the category with the overall lowest levels of satisfaction and the area where my unit and I could make the most impact.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Being that this is a conference based on serials and electronic resource management issues, we thought this was a good connection.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egregious of the reasons cited</a:t>
            </a:r>
            <a:r>
              <a:rPr lang="en-US" sz="1200" kern="1200" baseline="0" dirty="0" smtClean="0">
                <a:solidFill>
                  <a:schemeClr val="tx1"/>
                </a:solidFill>
                <a:effectLst/>
                <a:latin typeface="+mn-lt"/>
                <a:ea typeface="+mn-ea"/>
                <a:cs typeface="+mn-cs"/>
              </a:rPr>
              <a:t> by faculty and graduate students </a:t>
            </a:r>
            <a:r>
              <a:rPr lang="en-US" sz="1200" kern="1200" dirty="0" smtClean="0">
                <a:solidFill>
                  <a:schemeClr val="tx1"/>
                </a:solidFill>
                <a:effectLst/>
                <a:latin typeface="+mn-lt"/>
                <a:ea typeface="+mn-ea"/>
                <a:cs typeface="+mn-cs"/>
              </a:rPr>
              <a:t>for their lack of satisfaction in this</a:t>
            </a:r>
            <a:r>
              <a:rPr lang="en-US" sz="1200" kern="1200" baseline="0" dirty="0" smtClean="0">
                <a:solidFill>
                  <a:schemeClr val="tx1"/>
                </a:solidFill>
                <a:effectLst/>
                <a:latin typeface="+mn-lt"/>
                <a:ea typeface="+mn-ea"/>
                <a:cs typeface="+mn-cs"/>
              </a:rPr>
              <a:t> category included: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failing to provide a library website that enables</a:t>
            </a:r>
            <a:r>
              <a:rPr lang="en-US" sz="1200" kern="1200" baseline="0" dirty="0" smtClean="0">
                <a:solidFill>
                  <a:schemeClr val="tx1"/>
                </a:solidFill>
                <a:effectLst/>
                <a:latin typeface="+mn-lt"/>
                <a:ea typeface="+mn-ea"/>
                <a:cs typeface="+mn-cs"/>
              </a:rPr>
              <a:t> them to independently locate information and</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absence of the journals they need.</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NEED TO MAKE THE CONNECTION THE INFORMATION CONTROL CATEGORY IS THE MOST RELEVANT OF THE THREE TO OUR WORK IN THE LIBRARY WITH SERIALS AND ELECTRONIC RESOURCES.  I THINK THIS HELPS MAKE THAT CONNECTION.</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E70F84-CFFC-4F0D-8592-B5AB7B34CE59}" type="slidenum">
              <a:rPr lang="en-US" smtClean="0"/>
              <a:t>4</a:t>
            </a:fld>
            <a:endParaRPr lang="en-US"/>
          </a:p>
        </p:txBody>
      </p:sp>
    </p:spTree>
    <p:extLst>
      <p:ext uri="{BB962C8B-B14F-4D97-AF65-F5344CB8AC3E}">
        <p14:creationId xmlns:p14="http://schemas.microsoft.com/office/powerpoint/2010/main" val="359352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we conducted </a:t>
            </a:r>
            <a:r>
              <a:rPr lang="en-US" sz="1200" kern="1200" dirty="0" err="1" smtClean="0">
                <a:solidFill>
                  <a:schemeClr val="tx1"/>
                </a:solidFill>
                <a:effectLst/>
                <a:latin typeface="+mn-lt"/>
                <a:ea typeface="+mn-ea"/>
                <a:cs typeface="+mn-cs"/>
              </a:rPr>
              <a:t>LibQual</a:t>
            </a:r>
            <a:r>
              <a:rPr lang="en-US" sz="1200" kern="1200" dirty="0" smtClean="0">
                <a:solidFill>
                  <a:schemeClr val="tx1"/>
                </a:solidFill>
                <a:effectLst/>
                <a:latin typeface="+mn-lt"/>
                <a:ea typeface="+mn-ea"/>
                <a:cs typeface="+mn-cs"/>
              </a:rPr>
              <a:t>+ here are several actions taken:  </a:t>
            </a:r>
          </a:p>
          <a:p>
            <a:r>
              <a:rPr lang="en-US" sz="1200" kern="1200" dirty="0" smtClean="0">
                <a:solidFill>
                  <a:schemeClr val="tx1"/>
                </a:solidFill>
                <a:effectLst/>
                <a:latin typeface="+mn-lt"/>
                <a:ea typeface="+mn-ea"/>
                <a:cs typeface="+mn-cs"/>
              </a:rPr>
              <a:t>Migrated to new ILS / Discovery</a:t>
            </a:r>
            <a:r>
              <a:rPr lang="en-US" sz="1200" kern="1200" baseline="0" dirty="0" smtClean="0">
                <a:solidFill>
                  <a:schemeClr val="tx1"/>
                </a:solidFill>
                <a:effectLst/>
                <a:latin typeface="+mn-lt"/>
                <a:ea typeface="+mn-ea"/>
                <a:cs typeface="+mn-cs"/>
              </a:rPr>
              <a:t> Service in July 1, 2016 (Almost a year now.)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Hired a User Experience Librarian in November 2016.</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two efforts</a:t>
            </a:r>
            <a:r>
              <a:rPr lang="en-US" sz="1200" kern="1200" baseline="0" dirty="0" smtClean="0">
                <a:solidFill>
                  <a:schemeClr val="tx1"/>
                </a:solidFill>
                <a:effectLst/>
                <a:latin typeface="+mn-lt"/>
                <a:ea typeface="+mn-ea"/>
                <a:cs typeface="+mn-cs"/>
              </a:rPr>
              <a:t> were taken at a library wide/administrative level.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two efforts grew</a:t>
            </a:r>
            <a:r>
              <a:rPr lang="en-US" sz="1200" kern="1200" baseline="0" dirty="0" smtClean="0">
                <a:solidFill>
                  <a:schemeClr val="tx1"/>
                </a:solidFill>
                <a:effectLst/>
                <a:latin typeface="+mn-lt"/>
                <a:ea typeface="+mn-ea"/>
                <a:cs typeface="+mn-cs"/>
              </a:rPr>
              <a:t> mainly out of my work experiences and they are two I will focus on today:  Enhancements to our EZ Proxy Error Page and Enhancements to our Journals A-Z page.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I will focus on the last two examples from this list that illustrate how we’re trying to improve user experience and increase their levels of satisfaction.</a:t>
            </a:r>
            <a:r>
              <a:rPr lang="en-US" sz="1200" kern="1200" baseline="0" dirty="0" smtClean="0">
                <a:solidFill>
                  <a:schemeClr val="tx1"/>
                </a:solidFill>
                <a:effectLst/>
                <a:latin typeface="+mn-lt"/>
                <a:ea typeface="+mn-ea"/>
                <a:cs typeface="+mn-cs"/>
              </a:rPr>
              <a:t>  One </a:t>
            </a:r>
            <a:r>
              <a:rPr lang="en-US" sz="1200" kern="1200" dirty="0" smtClean="0">
                <a:solidFill>
                  <a:schemeClr val="tx1"/>
                </a:solidFill>
                <a:effectLst/>
                <a:latin typeface="+mn-lt"/>
                <a:ea typeface="+mn-ea"/>
                <a:cs typeface="+mn-cs"/>
              </a:rPr>
              <a:t>example will be enhancements we’ve made to our </a:t>
            </a:r>
            <a:r>
              <a:rPr lang="en-US" sz="1200" kern="1200" dirty="0" err="1" smtClean="0">
                <a:solidFill>
                  <a:schemeClr val="tx1"/>
                </a:solidFill>
                <a:effectLst/>
                <a:latin typeface="+mn-lt"/>
                <a:ea typeface="+mn-ea"/>
                <a:cs typeface="+mn-cs"/>
              </a:rPr>
              <a:t>ez</a:t>
            </a:r>
            <a:r>
              <a:rPr lang="en-US" sz="1200" kern="1200" dirty="0" smtClean="0">
                <a:solidFill>
                  <a:schemeClr val="tx1"/>
                </a:solidFill>
                <a:effectLst/>
                <a:latin typeface="+mn-lt"/>
                <a:ea typeface="+mn-ea"/>
                <a:cs typeface="+mn-cs"/>
              </a:rPr>
              <a:t> proxy error page that give users options for help instead of leaving them with a screen of technical jargon with no clear indication of what to do next. The other example will be how we’ve enhanced our Journals A-Z page by providing an option to search by subject using BrowZine as a third party to our new ExLibris Primo Discovery layer.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9E70F84-CFFC-4F0D-8592-B5AB7B34CE59}" type="slidenum">
              <a:rPr lang="en-US" smtClean="0"/>
              <a:t>5</a:t>
            </a:fld>
            <a:endParaRPr lang="en-US"/>
          </a:p>
        </p:txBody>
      </p:sp>
    </p:spTree>
    <p:extLst>
      <p:ext uri="{BB962C8B-B14F-4D97-AF65-F5344CB8AC3E}">
        <p14:creationId xmlns:p14="http://schemas.microsoft.com/office/powerpoint/2010/main" val="263826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 first enhancement, improving the EZ Proxy Error page – started </a:t>
            </a:r>
            <a:r>
              <a:rPr lang="en-US" sz="1200" kern="1200" dirty="0" smtClean="0">
                <a:solidFill>
                  <a:schemeClr val="tx1"/>
                </a:solidFill>
                <a:effectLst/>
                <a:latin typeface="+mn-lt"/>
                <a:ea typeface="+mn-ea"/>
                <a:cs typeface="+mn-cs"/>
              </a:rPr>
              <a:t>after </a:t>
            </a:r>
            <a:r>
              <a:rPr lang="en-US" sz="1200" kern="1200" dirty="0" smtClean="0">
                <a:solidFill>
                  <a:schemeClr val="tx1"/>
                </a:solidFill>
                <a:effectLst/>
                <a:latin typeface="+mn-lt"/>
                <a:ea typeface="+mn-ea"/>
                <a:cs typeface="+mn-cs"/>
              </a:rPr>
              <a:t>I attend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workshop at a conference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early 2016 and realized how much better we could be serving our </a:t>
            </a:r>
            <a:r>
              <a:rPr lang="en-US" sz="1200" kern="1200" dirty="0" smtClean="0">
                <a:solidFill>
                  <a:schemeClr val="tx1"/>
                </a:solidFill>
                <a:effectLst/>
                <a:latin typeface="+mn-lt"/>
                <a:ea typeface="+mn-ea"/>
                <a:cs typeface="+mn-cs"/>
              </a:rPr>
              <a:t>patrons i</a:t>
            </a:r>
            <a:r>
              <a:rPr lang="en-US" sz="1200" kern="1200" baseline="0" dirty="0" smtClean="0">
                <a:solidFill>
                  <a:schemeClr val="tx1"/>
                </a:solidFill>
                <a:effectLst/>
                <a:latin typeface="+mn-lt"/>
                <a:ea typeface="+mn-ea"/>
                <a:cs typeface="+mn-cs"/>
              </a:rPr>
              <a:t>f </a:t>
            </a:r>
            <a:r>
              <a:rPr lang="en-US" sz="1200" kern="1200" baseline="0" dirty="0" smtClean="0">
                <a:solidFill>
                  <a:schemeClr val="tx1"/>
                </a:solidFill>
                <a:effectLst/>
                <a:latin typeface="+mn-lt"/>
                <a:ea typeface="+mn-ea"/>
                <a:cs typeface="+mn-cs"/>
              </a:rPr>
              <a:t>we could incorporate some of the methods suggested in that workshop.  </a:t>
            </a:r>
            <a:r>
              <a:rPr lang="en-US" sz="1200" kern="1200" dirty="0" smtClean="0">
                <a:solidFill>
                  <a:schemeClr val="tx1"/>
                </a:solidFill>
                <a:effectLst/>
                <a:latin typeface="+mn-lt"/>
                <a:ea typeface="+mn-ea"/>
                <a:cs typeface="+mn-cs"/>
              </a:rPr>
              <a:t>We implemented methods used by Austin College and as you will see in</a:t>
            </a:r>
            <a:r>
              <a:rPr lang="en-US" sz="1200" kern="1200" baseline="0" dirty="0" smtClean="0">
                <a:solidFill>
                  <a:schemeClr val="tx1"/>
                </a:solidFill>
                <a:effectLst/>
                <a:latin typeface="+mn-lt"/>
                <a:ea typeface="+mn-ea"/>
                <a:cs typeface="+mn-cs"/>
              </a:rPr>
              <a:t> the next few slides</a:t>
            </a:r>
            <a:r>
              <a:rPr lang="en-US" sz="1200" kern="1200" dirty="0" smtClean="0">
                <a:solidFill>
                  <a:schemeClr val="tx1"/>
                </a:solidFill>
                <a:effectLst/>
                <a:latin typeface="+mn-lt"/>
                <a:ea typeface="+mn-ea"/>
                <a:cs typeface="+mn-cs"/>
              </a:rPr>
              <a:t>, a little scripting, google forms, and an e-mail account have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gone a long </a:t>
            </a:r>
            <a:r>
              <a:rPr lang="en-US" sz="1200" kern="1200" dirty="0" smtClean="0">
                <a:solidFill>
                  <a:schemeClr val="tx1"/>
                </a:solidFill>
                <a:effectLst/>
                <a:latin typeface="+mn-lt"/>
                <a:ea typeface="+mn-ea"/>
                <a:cs typeface="+mn-cs"/>
              </a:rPr>
              <a:t>way for us </a:t>
            </a:r>
            <a:r>
              <a:rPr lang="en-US" sz="1200" kern="1200" dirty="0" smtClean="0">
                <a:solidFill>
                  <a:schemeClr val="tx1"/>
                </a:solidFill>
                <a:effectLst/>
                <a:latin typeface="+mn-lt"/>
                <a:ea typeface="+mn-ea"/>
                <a:cs typeface="+mn-cs"/>
              </a:rPr>
              <a:t>in providing user help and decreasing problem resolution time.  </a:t>
            </a:r>
          </a:p>
          <a:p>
            <a:endParaRPr lang="en-US" sz="1200" kern="1200" dirty="0" smtClean="0">
              <a:solidFill>
                <a:schemeClr val="tx1"/>
              </a:solidFill>
              <a:effectLst/>
              <a:latin typeface="+mn-lt"/>
              <a:ea typeface="+mn-ea"/>
              <a:cs typeface="+mn-cs"/>
            </a:endParaRPr>
          </a:p>
          <a:p>
            <a:r>
              <a:rPr lang="en-US" dirty="0" smtClean="0"/>
              <a:t>This is our former EZ Proxy Error page, or the page </a:t>
            </a:r>
            <a:r>
              <a:rPr lang="en-US" sz="1200" kern="1200" dirty="0" smtClean="0">
                <a:solidFill>
                  <a:schemeClr val="tx1"/>
                </a:solidFill>
                <a:effectLst/>
                <a:latin typeface="+mn-lt"/>
                <a:ea typeface="+mn-ea"/>
                <a:cs typeface="+mn-cs"/>
              </a:rPr>
              <a:t>that patrons see when</a:t>
            </a:r>
            <a:r>
              <a:rPr lang="en-US" sz="1200" kern="1200" baseline="0" dirty="0" smtClean="0">
                <a:solidFill>
                  <a:schemeClr val="tx1"/>
                </a:solidFill>
                <a:effectLst/>
                <a:latin typeface="+mn-lt"/>
                <a:ea typeface="+mn-ea"/>
                <a:cs typeface="+mn-cs"/>
              </a:rPr>
              <a:t> they can not access their desired resource because the </a:t>
            </a:r>
            <a:r>
              <a:rPr lang="en-US" sz="1200" kern="1200" dirty="0" smtClean="0">
                <a:solidFill>
                  <a:schemeClr val="tx1"/>
                </a:solidFill>
                <a:effectLst/>
                <a:latin typeface="+mn-lt"/>
                <a:ea typeface="+mn-ea"/>
                <a:cs typeface="+mn-cs"/>
              </a:rPr>
              <a:t>“host” is not accounted for in our </a:t>
            </a:r>
            <a:r>
              <a:rPr lang="en-US" sz="1200" kern="1200" dirty="0" smtClean="0">
                <a:solidFill>
                  <a:schemeClr val="tx1"/>
                </a:solidFill>
                <a:effectLst/>
                <a:latin typeface="+mn-lt"/>
                <a:ea typeface="+mn-ea"/>
                <a:cs typeface="+mn-cs"/>
              </a:rPr>
              <a:t>configuration </a:t>
            </a:r>
            <a:r>
              <a:rPr lang="en-US" sz="1200" kern="1200" dirty="0" smtClean="0">
                <a:solidFill>
                  <a:schemeClr val="tx1"/>
                </a:solidFill>
                <a:effectLst/>
                <a:latin typeface="+mn-lt"/>
                <a:ea typeface="+mn-ea"/>
                <a:cs typeface="+mn-cs"/>
              </a:rPr>
              <a:t>file.  </a:t>
            </a:r>
          </a:p>
          <a:p>
            <a:r>
              <a:rPr lang="en-US" sz="1200" kern="1200" dirty="0" smtClean="0">
                <a:solidFill>
                  <a:schemeClr val="tx1"/>
                </a:solidFill>
                <a:effectLst/>
                <a:latin typeface="+mn-lt"/>
                <a:ea typeface="+mn-ea"/>
                <a:cs typeface="+mn-cs"/>
              </a:rPr>
              <a:t>The page is pretty sparse,</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does not have our standard header or footer </a:t>
            </a:r>
          </a:p>
          <a:p>
            <a:r>
              <a:rPr lang="en-US" sz="1200" kern="1200" dirty="0" smtClean="0">
                <a:solidFill>
                  <a:schemeClr val="tx1"/>
                </a:solidFill>
                <a:effectLst/>
                <a:latin typeface="+mn-lt"/>
                <a:ea typeface="+mn-ea"/>
                <a:cs typeface="+mn-cs"/>
              </a:rPr>
              <a:t>There are no links for help.  </a:t>
            </a:r>
          </a:p>
          <a:p>
            <a:r>
              <a:rPr lang="en-US" sz="1200" kern="1200" dirty="0" smtClean="0">
                <a:solidFill>
                  <a:schemeClr val="tx1"/>
                </a:solidFill>
                <a:effectLst/>
                <a:latin typeface="+mn-lt"/>
                <a:ea typeface="+mn-ea"/>
                <a:cs typeface="+mn-cs"/>
              </a:rPr>
              <a:t>The language is very technical.  </a:t>
            </a:r>
          </a:p>
          <a:p>
            <a:r>
              <a:rPr lang="en-US" sz="1200" kern="1200" dirty="0" smtClean="0">
                <a:solidFill>
                  <a:schemeClr val="tx1"/>
                </a:solidFill>
                <a:effectLst/>
                <a:latin typeface="+mn-lt"/>
                <a:ea typeface="+mn-ea"/>
                <a:cs typeface="+mn-cs"/>
              </a:rPr>
              <a:t>And the e-mail address, which is blocked for this presentation, was not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hotlinked</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So basically we presented users with a page of techno talk and no options or links for assistance.  </a:t>
            </a:r>
            <a:endParaRPr lang="en-US" dirty="0"/>
          </a:p>
        </p:txBody>
      </p:sp>
      <p:sp>
        <p:nvSpPr>
          <p:cNvPr id="4" name="Slide Number Placeholder 3"/>
          <p:cNvSpPr>
            <a:spLocks noGrp="1"/>
          </p:cNvSpPr>
          <p:nvPr>
            <p:ph type="sldNum" sz="quarter" idx="10"/>
          </p:nvPr>
        </p:nvSpPr>
        <p:spPr/>
        <p:txBody>
          <a:bodyPr/>
          <a:lstStyle/>
          <a:p>
            <a:fld id="{39E70F84-CFFC-4F0D-8592-B5AB7B34CE59}" type="slidenum">
              <a:rPr lang="en-US" smtClean="0"/>
              <a:t>6</a:t>
            </a:fld>
            <a:endParaRPr lang="en-US"/>
          </a:p>
        </p:txBody>
      </p:sp>
    </p:spTree>
    <p:extLst>
      <p:ext uri="{BB962C8B-B14F-4D97-AF65-F5344CB8AC3E}">
        <p14:creationId xmlns:p14="http://schemas.microsoft.com/office/powerpoint/2010/main" val="86335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a:t>
            </a:r>
            <a:r>
              <a:rPr lang="en-US" sz="1200" kern="1200" baseline="0" dirty="0" smtClean="0">
                <a:solidFill>
                  <a:schemeClr val="tx1"/>
                </a:solidFill>
                <a:effectLst/>
                <a:latin typeface="+mn-lt"/>
                <a:ea typeface="+mn-ea"/>
                <a:cs typeface="+mn-cs"/>
              </a:rPr>
              <a:t> shows </a:t>
            </a:r>
            <a:r>
              <a:rPr lang="en-US" sz="1200" kern="1200" dirty="0" smtClean="0">
                <a:solidFill>
                  <a:schemeClr val="tx1"/>
                </a:solidFill>
                <a:effectLst/>
                <a:latin typeface="+mn-lt"/>
                <a:ea typeface="+mn-ea"/>
                <a:cs typeface="+mn-cs"/>
              </a:rPr>
              <a:t>our enhanced </a:t>
            </a:r>
            <a:r>
              <a:rPr lang="en-US" sz="1200" kern="1200" dirty="0" err="1" smtClean="0">
                <a:solidFill>
                  <a:schemeClr val="tx1"/>
                </a:solidFill>
                <a:effectLst/>
                <a:latin typeface="+mn-lt"/>
                <a:ea typeface="+mn-ea"/>
                <a:cs typeface="+mn-cs"/>
              </a:rPr>
              <a:t>ez</a:t>
            </a:r>
            <a:r>
              <a:rPr lang="en-US" sz="1200" kern="1200" baseline="0" dirty="0" smtClean="0">
                <a:solidFill>
                  <a:schemeClr val="tx1"/>
                </a:solidFill>
                <a:effectLst/>
                <a:latin typeface="+mn-lt"/>
                <a:ea typeface="+mn-ea"/>
                <a:cs typeface="+mn-cs"/>
              </a:rPr>
              <a:t> proxy error </a:t>
            </a:r>
            <a:r>
              <a:rPr lang="en-US" sz="1200" kern="1200" dirty="0" smtClean="0">
                <a:solidFill>
                  <a:schemeClr val="tx1"/>
                </a:solidFill>
                <a:effectLst/>
                <a:latin typeface="+mn-lt"/>
                <a:ea typeface="+mn-ea"/>
                <a:cs typeface="+mn-cs"/>
              </a:rPr>
              <a:t>page, that debuted Nov 4,</a:t>
            </a:r>
            <a:r>
              <a:rPr lang="en-US" sz="1200" kern="1200" baseline="0" dirty="0" smtClean="0">
                <a:solidFill>
                  <a:schemeClr val="tx1"/>
                </a:solidFill>
                <a:effectLst/>
                <a:latin typeface="+mn-lt"/>
                <a:ea typeface="+mn-ea"/>
                <a:cs typeface="+mn-cs"/>
              </a:rPr>
              <a:t> 2-16.  (almost 5 months now)</a:t>
            </a:r>
          </a:p>
          <a:p>
            <a:r>
              <a:rPr lang="en-US" sz="1200" kern="1200" baseline="0" dirty="0" smtClean="0">
                <a:solidFill>
                  <a:schemeClr val="tx1"/>
                </a:solidFill>
                <a:effectLst/>
                <a:latin typeface="+mn-lt"/>
                <a:ea typeface="+mn-ea"/>
                <a:cs typeface="+mn-cs"/>
              </a:rPr>
              <a:t>Now our standard library header and footer are present and they contain links for assistance that were not available in the previous version.  </a:t>
            </a:r>
          </a:p>
          <a:p>
            <a:r>
              <a:rPr lang="en-US" sz="1200" kern="1200" baseline="0" dirty="0" smtClean="0">
                <a:solidFill>
                  <a:schemeClr val="tx1"/>
                </a:solidFill>
                <a:effectLst/>
                <a:latin typeface="+mn-lt"/>
                <a:ea typeface="+mn-ea"/>
                <a:cs typeface="+mn-cs"/>
              </a:rPr>
              <a:t>The wording is less technical and more human friendly.  </a:t>
            </a:r>
          </a:p>
          <a:p>
            <a:r>
              <a:rPr lang="en-US" sz="1200" kern="1200" baseline="0" dirty="0" smtClean="0">
                <a:solidFill>
                  <a:schemeClr val="tx1"/>
                </a:solidFill>
                <a:effectLst/>
                <a:latin typeface="+mn-lt"/>
                <a:ea typeface="+mn-ea"/>
                <a:cs typeface="+mn-cs"/>
              </a:rPr>
              <a:t>Patrons can report the error simply by clicking on the submit button.  That’s all they have to do.  </a:t>
            </a:r>
          </a:p>
          <a:p>
            <a:r>
              <a:rPr lang="en-US" sz="1200" kern="1200" baseline="0" dirty="0" smtClean="0">
                <a:solidFill>
                  <a:schemeClr val="tx1"/>
                </a:solidFill>
                <a:effectLst/>
                <a:latin typeface="+mn-lt"/>
                <a:ea typeface="+mn-ea"/>
                <a:cs typeface="+mn-cs"/>
              </a:rPr>
              <a:t>They can include their e-mail address if they choose to.    </a:t>
            </a:r>
          </a:p>
          <a:p>
            <a:r>
              <a:rPr lang="en-US" sz="1200" kern="1200" baseline="0" dirty="0" smtClean="0">
                <a:solidFill>
                  <a:schemeClr val="tx1"/>
                </a:solidFill>
                <a:effectLst/>
                <a:latin typeface="+mn-lt"/>
                <a:ea typeface="+mn-ea"/>
                <a:cs typeface="+mn-cs"/>
              </a:rPr>
              <a:t>We also include an option for the patron to try this resource without the proxy which can be helpful in many cases.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submit button is</a:t>
            </a:r>
            <a:r>
              <a:rPr lang="en-US" sz="1200" kern="1200" baseline="0" dirty="0" smtClean="0">
                <a:solidFill>
                  <a:schemeClr val="tx1"/>
                </a:solidFill>
                <a:effectLst/>
                <a:latin typeface="+mn-lt"/>
                <a:ea typeface="+mn-ea"/>
                <a:cs typeface="+mn-cs"/>
              </a:rPr>
              <a:t> clicked on, t</a:t>
            </a:r>
            <a:r>
              <a:rPr lang="en-US" sz="1200" kern="1200" dirty="0" smtClean="0">
                <a:solidFill>
                  <a:schemeClr val="tx1"/>
                </a:solidFill>
                <a:effectLst/>
                <a:latin typeface="+mn-lt"/>
                <a:ea typeface="+mn-ea"/>
                <a:cs typeface="+mn-cs"/>
              </a:rPr>
              <a:t>he submissions are delivered</a:t>
            </a:r>
            <a:r>
              <a:rPr lang="en-US" sz="1200" kern="1200" baseline="0" dirty="0" smtClean="0">
                <a:solidFill>
                  <a:schemeClr val="tx1"/>
                </a:solidFill>
                <a:effectLst/>
                <a:latin typeface="+mn-lt"/>
                <a:ea typeface="+mn-ea"/>
                <a:cs typeface="+mn-cs"/>
              </a:rPr>
              <a:t> to an e-mail account and </a:t>
            </a:r>
            <a:r>
              <a:rPr lang="en-US" sz="1200" kern="1200" dirty="0" smtClean="0">
                <a:solidFill>
                  <a:schemeClr val="tx1"/>
                </a:solidFill>
                <a:effectLst/>
                <a:latin typeface="+mn-lt"/>
                <a:ea typeface="+mn-ea"/>
                <a:cs typeface="+mn-cs"/>
              </a:rPr>
              <a:t>a Google spreadsheet which are</a:t>
            </a:r>
            <a:r>
              <a:rPr lang="en-US" sz="1200" kern="1200" baseline="0" dirty="0" smtClean="0">
                <a:solidFill>
                  <a:schemeClr val="tx1"/>
                </a:solidFill>
                <a:effectLst/>
                <a:latin typeface="+mn-lt"/>
                <a:ea typeface="+mn-ea"/>
                <a:cs typeface="+mn-cs"/>
              </a:rPr>
              <a:t> both</a:t>
            </a:r>
            <a:r>
              <a:rPr lang="en-US" sz="1200" kern="1200" dirty="0" smtClean="0">
                <a:solidFill>
                  <a:schemeClr val="tx1"/>
                </a:solidFill>
                <a:effectLst/>
                <a:latin typeface="+mn-lt"/>
                <a:ea typeface="+mn-ea"/>
                <a:cs typeface="+mn-cs"/>
              </a:rPr>
              <a:t> shared among</a:t>
            </a:r>
            <a:r>
              <a:rPr lang="en-US" sz="1200" kern="1200" baseline="0" dirty="0" smtClean="0">
                <a:solidFill>
                  <a:schemeClr val="tx1"/>
                </a:solidFill>
                <a:effectLst/>
                <a:latin typeface="+mn-lt"/>
                <a:ea typeface="+mn-ea"/>
                <a:cs typeface="+mn-cs"/>
              </a:rPr>
              <a:t> our Systems Specialist for Internet Technologies, our electronic resources assistant, and myself.  Our Electronic Resources assistant trouble shoots the submissions, indicates on the spreadsheet when the problem is resolved, and follows up with the patron if they provided their e-mail.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take a peek at it just use a URL like this: </a:t>
            </a:r>
            <a:r>
              <a:rPr lang="en-US" sz="1200" u="sng" kern="1200" dirty="0" smtClean="0">
                <a:solidFill>
                  <a:schemeClr val="tx1"/>
                </a:solidFill>
                <a:effectLst/>
                <a:latin typeface="+mn-lt"/>
                <a:ea typeface="+mn-ea"/>
                <a:cs typeface="+mn-cs"/>
                <a:hlinkClick r:id="rId3"/>
              </a:rPr>
              <a:t>https://login.proxy.lib.odu.edu/login?url=http://thisisanimaginary.url</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keep in mind, this is one of those potentially sensitive areas where you don’t want to draw a lot of attention to the fact that there are problems in the discovery system, but let’s face it, there are problems in the discovery system!  So if we can get patrons to easily self-report and provide alternatives, that’s what we’re in</a:t>
            </a:r>
            <a:r>
              <a:rPr lang="en-US" sz="1200" kern="1200" baseline="0" dirty="0" smtClean="0">
                <a:solidFill>
                  <a:schemeClr val="tx1"/>
                </a:solidFill>
                <a:effectLst/>
                <a:latin typeface="+mn-lt"/>
                <a:ea typeface="+mn-ea"/>
                <a:cs typeface="+mn-cs"/>
              </a:rPr>
              <a:t> favor of doing.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9E70F84-CFFC-4F0D-8592-B5AB7B34CE59}" type="slidenum">
              <a:rPr lang="en-US" smtClean="0"/>
              <a:t>7</a:t>
            </a:fld>
            <a:endParaRPr lang="en-US"/>
          </a:p>
        </p:txBody>
      </p:sp>
    </p:spTree>
    <p:extLst>
      <p:ext uri="{BB962C8B-B14F-4D97-AF65-F5344CB8AC3E}">
        <p14:creationId xmlns:p14="http://schemas.microsoft.com/office/powerpoint/2010/main" val="105840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the </a:t>
            </a:r>
            <a:r>
              <a:rPr lang="en-US" dirty="0" smtClean="0"/>
              <a:t>screen patrons see after clicking on “submit”.  It has a more friendly</a:t>
            </a:r>
            <a:r>
              <a:rPr lang="en-US" baseline="0" dirty="0" smtClean="0"/>
              <a:t> and human tone to the message and thanks the patron for their time.  </a:t>
            </a:r>
          </a:p>
          <a:p>
            <a:endParaRPr lang="en-US" baseline="0" dirty="0" smtClean="0"/>
          </a:p>
          <a:p>
            <a:r>
              <a:rPr lang="en-US" baseline="0" dirty="0" smtClean="0"/>
              <a:t>Has this enhancement created more work for us you ask?  You bet.  </a:t>
            </a:r>
          </a:p>
          <a:p>
            <a:endParaRPr lang="en-US" baseline="0" dirty="0" smtClean="0"/>
          </a:p>
          <a:p>
            <a:r>
              <a:rPr lang="en-US" sz="1200" kern="1200" dirty="0" smtClean="0">
                <a:solidFill>
                  <a:schemeClr val="tx1"/>
                </a:solidFill>
                <a:effectLst/>
                <a:latin typeface="+mn-lt"/>
                <a:ea typeface="+mn-ea"/>
                <a:cs typeface="+mn-cs"/>
              </a:rPr>
              <a:t>We went live with this on 11/04/16 and we had our first submission on 11/05/16.  </a:t>
            </a:r>
          </a:p>
          <a:p>
            <a:r>
              <a:rPr lang="en-US" sz="1200" kern="1200" dirty="0" smtClean="0">
                <a:solidFill>
                  <a:schemeClr val="tx1"/>
                </a:solidFill>
                <a:effectLst/>
                <a:latin typeface="+mn-lt"/>
                <a:ea typeface="+mn-ea"/>
                <a:cs typeface="+mn-cs"/>
              </a:rPr>
              <a:t>From 11/05/16-03/05/17 (a 4 month period) we’ve had:</a:t>
            </a:r>
          </a:p>
          <a:p>
            <a:r>
              <a:rPr lang="en-US" sz="1200" kern="1200" dirty="0" smtClean="0">
                <a:solidFill>
                  <a:schemeClr val="tx1"/>
                </a:solidFill>
                <a:effectLst/>
                <a:latin typeface="+mn-lt"/>
                <a:ea typeface="+mn-ea"/>
                <a:cs typeface="+mn-cs"/>
              </a:rPr>
              <a:t>75 submissions</a:t>
            </a:r>
          </a:p>
          <a:p>
            <a:r>
              <a:rPr lang="en-US" sz="1200" kern="1200" dirty="0" smtClean="0">
                <a:solidFill>
                  <a:schemeClr val="tx1"/>
                </a:solidFill>
                <a:effectLst/>
                <a:latin typeface="+mn-lt"/>
                <a:ea typeface="+mn-ea"/>
                <a:cs typeface="+mn-cs"/>
              </a:rPr>
              <a:t>40 submitters gave their e-mail; 35 did not.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interesting story-right at the start of this semester, from 01/04/17-02/28/17, we received 16 reports on the same link.  We were able to use the referring url to trace the url to an outdated syllabus that had been given to students in a class this semester.  We contacted the professor and all the students who left their e-mail.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positive stories we see emerging from this include:</a:t>
            </a:r>
          </a:p>
          <a:p>
            <a:r>
              <a:rPr lang="en-US" sz="1200" kern="1200" dirty="0" smtClean="0">
                <a:solidFill>
                  <a:schemeClr val="tx1"/>
                </a:solidFill>
                <a:effectLst/>
                <a:latin typeface="+mn-lt"/>
                <a:ea typeface="+mn-ea"/>
                <a:cs typeface="+mn-cs"/>
              </a:rPr>
              <a:t>Helping Identify system-wide outages.</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f we’re receiving reports on the same thing, we can see problem and start troubleshooting.  </a:t>
            </a:r>
          </a:p>
          <a:p>
            <a:r>
              <a:rPr lang="en-US" sz="1200" kern="1200" dirty="0" smtClean="0">
                <a:solidFill>
                  <a:schemeClr val="tx1"/>
                </a:solidFill>
                <a:effectLst/>
                <a:latin typeface="+mn-lt"/>
                <a:ea typeface="+mn-ea"/>
                <a:cs typeface="+mn-cs"/>
              </a:rPr>
              <a:t>The Referring URLS that are contained in the Google Spreadsheet are a helpful analytic.  We can see what resources our users are coming from</a:t>
            </a:r>
            <a:r>
              <a:rPr lang="en-US" sz="1200" kern="1200" baseline="0" dirty="0" smtClean="0">
                <a:solidFill>
                  <a:schemeClr val="tx1"/>
                </a:solidFill>
                <a:effectLst/>
                <a:latin typeface="+mn-lt"/>
                <a:ea typeface="+mn-ea"/>
                <a:cs typeface="+mn-cs"/>
              </a:rPr>
              <a:t> when trying to access our resources and the time of day they are trying to connect without needing access to the EZ proxy logs.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Increasing staff understanding and participation in ERMS - specifically </a:t>
            </a:r>
            <a:r>
              <a:rPr lang="en-US" sz="1200" kern="1200" dirty="0" err="1" smtClean="0">
                <a:solidFill>
                  <a:schemeClr val="tx1"/>
                </a:solidFill>
                <a:effectLst/>
                <a:latin typeface="+mn-lt"/>
                <a:ea typeface="+mn-ea"/>
                <a:cs typeface="+mn-cs"/>
              </a:rPr>
              <a:t>ez</a:t>
            </a:r>
            <a:r>
              <a:rPr lang="en-US" sz="1200" kern="1200" dirty="0" smtClean="0">
                <a:solidFill>
                  <a:schemeClr val="tx1"/>
                </a:solidFill>
                <a:effectLst/>
                <a:latin typeface="+mn-lt"/>
                <a:ea typeface="+mn-ea"/>
                <a:cs typeface="+mn-cs"/>
              </a:rPr>
              <a:t> proxy management.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thing</a:t>
            </a:r>
            <a:r>
              <a:rPr lang="en-US" sz="1200" kern="1200" baseline="0" dirty="0" smtClean="0">
                <a:solidFill>
                  <a:schemeClr val="tx1"/>
                </a:solidFill>
                <a:effectLst/>
                <a:latin typeface="+mn-lt"/>
                <a:ea typeface="+mn-ea"/>
                <a:cs typeface="+mn-cs"/>
              </a:rPr>
              <a:t> to be aware or </a:t>
            </a:r>
            <a:r>
              <a:rPr lang="en-US" sz="1200" kern="1200" dirty="0" smtClean="0">
                <a:solidFill>
                  <a:schemeClr val="tx1"/>
                </a:solidFill>
                <a:effectLst/>
                <a:latin typeface="+mn-lt"/>
                <a:ea typeface="+mn-ea"/>
                <a:cs typeface="+mn-cs"/>
              </a:rPr>
              <a:t>One interesting thing we can see from those who did leave their e-mail -1 person reported the same error 3 times all within two minutes.</a:t>
            </a:r>
            <a:r>
              <a:rPr lang="en-US" sz="1200" kern="1200" baseline="0" dirty="0" smtClean="0">
                <a:solidFill>
                  <a:schemeClr val="tx1"/>
                </a:solidFill>
                <a:effectLst/>
                <a:latin typeface="+mn-lt"/>
                <a:ea typeface="+mn-ea"/>
                <a:cs typeface="+mn-cs"/>
              </a:rPr>
              <a:t>  And two others </a:t>
            </a:r>
            <a:r>
              <a:rPr lang="en-US" sz="1200" kern="1200" dirty="0" smtClean="0">
                <a:solidFill>
                  <a:schemeClr val="tx1"/>
                </a:solidFill>
                <a:effectLst/>
                <a:latin typeface="+mn-lt"/>
                <a:ea typeface="+mn-ea"/>
                <a:cs typeface="+mn-cs"/>
              </a:rPr>
              <a:t>reported their same error twice within</a:t>
            </a:r>
            <a:r>
              <a:rPr lang="en-US" sz="1200" kern="1200" baseline="0" dirty="0" smtClean="0">
                <a:solidFill>
                  <a:schemeClr val="tx1"/>
                </a:solidFill>
                <a:effectLst/>
                <a:latin typeface="+mn-lt"/>
                <a:ea typeface="+mn-ea"/>
                <a:cs typeface="+mn-cs"/>
              </a:rPr>
              <a:t> two minutes</a:t>
            </a:r>
            <a:r>
              <a:rPr lang="en-US" sz="1200" kern="1200" dirty="0" smtClean="0">
                <a:solidFill>
                  <a:schemeClr val="tx1"/>
                </a:solidFill>
                <a:effectLst/>
                <a:latin typeface="+mn-lt"/>
                <a:ea typeface="+mn-ea"/>
                <a:cs typeface="+mn-cs"/>
              </a:rPr>
              <a:t>.  This raises some questions about whether or not the understands</a:t>
            </a:r>
            <a:r>
              <a:rPr lang="en-US" sz="1200" kern="1200" baseline="0" dirty="0" smtClean="0">
                <a:solidFill>
                  <a:schemeClr val="tx1"/>
                </a:solidFill>
                <a:effectLst/>
                <a:latin typeface="+mn-lt"/>
                <a:ea typeface="+mn-ea"/>
                <a:cs typeface="+mn-cs"/>
              </a:rPr>
              <a:t> what’s going on, perhaps they are eager clickers, or stubborn, or expected to see a resolution right away.  In most instances the error is only submitted once, but these few anomalies of multiple submissions may warrant looking into.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interesting story</a:t>
            </a:r>
            <a:r>
              <a:rPr lang="en-US" sz="1200" kern="1200" baseline="0" dirty="0" smtClean="0">
                <a:solidFill>
                  <a:schemeClr val="tx1"/>
                </a:solidFill>
                <a:effectLst/>
                <a:latin typeface="+mn-lt"/>
                <a:ea typeface="+mn-ea"/>
                <a:cs typeface="+mn-cs"/>
              </a:rPr>
              <a:t> is the day our Systems Staff was doing server maintenance which led to one highly used database going down, and boy did our submission form and e-mail account started to pop.  There was nothing posted at the vendor sight about an outage, there were no uproars on any </a:t>
            </a:r>
            <a:r>
              <a:rPr lang="en-US" sz="1200" kern="1200" baseline="0" dirty="0" err="1" smtClean="0">
                <a:solidFill>
                  <a:schemeClr val="tx1"/>
                </a:solidFill>
                <a:effectLst/>
                <a:latin typeface="+mn-lt"/>
                <a:ea typeface="+mn-ea"/>
                <a:cs typeface="+mn-cs"/>
              </a:rPr>
              <a:t>listservs</a:t>
            </a:r>
            <a:r>
              <a:rPr lang="en-US" sz="1200" kern="1200" baseline="0" dirty="0" smtClean="0">
                <a:solidFill>
                  <a:schemeClr val="tx1"/>
                </a:solidFill>
                <a:effectLst/>
                <a:latin typeface="+mn-lt"/>
                <a:ea typeface="+mn-ea"/>
                <a:cs typeface="+mn-cs"/>
              </a:rPr>
              <a:t>, etc., and our metadata was good.  After consulting with our Systems department, we determined that the server maintenance was the cause and were able to restore access.  </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39E70F84-CFFC-4F0D-8592-B5AB7B34CE59}" type="slidenum">
              <a:rPr lang="en-US" smtClean="0"/>
              <a:t>8</a:t>
            </a:fld>
            <a:endParaRPr lang="en-US"/>
          </a:p>
        </p:txBody>
      </p:sp>
    </p:spTree>
    <p:extLst>
      <p:ext uri="{BB962C8B-B14F-4D97-AF65-F5344CB8AC3E}">
        <p14:creationId xmlns:p14="http://schemas.microsoft.com/office/powerpoint/2010/main" val="15833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2</a:t>
            </a:r>
            <a:r>
              <a:rPr lang="en-US" baseline="30000" dirty="0" smtClean="0"/>
              <a:t>nd</a:t>
            </a:r>
            <a:r>
              <a:rPr lang="en-US" dirty="0" smtClean="0"/>
              <a:t> </a:t>
            </a:r>
            <a:r>
              <a:rPr lang="en-US" baseline="0" dirty="0" smtClean="0"/>
              <a:t>enhancement, resulted as a combination of responding to our </a:t>
            </a:r>
            <a:r>
              <a:rPr lang="en-US" baseline="0" dirty="0" err="1" smtClean="0"/>
              <a:t>LibQual</a:t>
            </a:r>
            <a:r>
              <a:rPr lang="en-US" baseline="0" dirty="0" smtClean="0"/>
              <a:t>+ survey result data AND because we took a beating after we went live with our new discovery system because the Journals A-Z page no longer had an option to search for Journals by subject.  Our users were very unsatisfied with the new page and very vocal about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is </a:t>
            </a:r>
            <a:r>
              <a:rPr lang="en-US" baseline="0" dirty="0" smtClean="0"/>
              <a:t>our journals A-Z page that debuted with our new discovery system on July 1, 2016.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It’s a bit sparse, with just an alpha/numeric</a:t>
            </a:r>
            <a:r>
              <a:rPr lang="en-US" sz="1200" kern="1200" baseline="0" dirty="0" smtClean="0">
                <a:solidFill>
                  <a:schemeClr val="tx1"/>
                </a:solidFill>
                <a:effectLst/>
                <a:latin typeface="+mn-lt"/>
                <a:ea typeface="+mn-ea"/>
                <a:cs typeface="+mn-cs"/>
              </a:rPr>
              <a:t> browse option and </a:t>
            </a:r>
            <a:r>
              <a:rPr lang="en-US" sz="1200" kern="1200" dirty="0" smtClean="0">
                <a:solidFill>
                  <a:schemeClr val="tx1"/>
                </a:solidFill>
                <a:effectLst/>
                <a:latin typeface="+mn-lt"/>
                <a:ea typeface="+mn-ea"/>
                <a:cs typeface="+mn-cs"/>
              </a:rPr>
              <a:t>a simple search box.  The search box has just one search option-Find Journal by Title.  There were no options for search by ISSN, call number, title begins with, or subject as our patrons were used to.  The new journals A-Z page generated such immediate negative response, particularly from faculty and grad students, that we knew it had to be prioritized for improvement.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page went from having multiple search options and help features to just two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search options and little help features.  The lack of an option to search for journals by subject was deemed unacceptable by our faculty and they were vocal.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Talk about when we did this, super recent, and any way we’ll track perceived increased satisfaction, etc.  Will we have any meaningful BrowZine usage or analytics yet?  Mention what we’ve done since the March meeting and the upcoming April meeting.  Should I mention the steps in took in Alma if I have time?  Or save this for an aside?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E70F84-CFFC-4F0D-8592-B5AB7B34CE59}" type="slidenum">
              <a:rPr lang="en-US" smtClean="0"/>
              <a:t>9</a:t>
            </a:fld>
            <a:endParaRPr lang="en-US"/>
          </a:p>
        </p:txBody>
      </p:sp>
    </p:spTree>
    <p:extLst>
      <p:ext uri="{BB962C8B-B14F-4D97-AF65-F5344CB8AC3E}">
        <p14:creationId xmlns:p14="http://schemas.microsoft.com/office/powerpoint/2010/main" val="74549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3525F-7A2B-4688-B93D-7C4197D5EFA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28699072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3525F-7A2B-4688-B93D-7C4197D5EFA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9583917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3525F-7A2B-4688-B93D-7C4197D5EFA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113393100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6288482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6388813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099BDD"/>
                </a:solidFill>
              </a:rPr>
              <a:pPr/>
              <a:t>3/30/2017</a:t>
            </a:fld>
            <a:endParaRPr lang="en-US" dirty="0">
              <a:solidFill>
                <a:srgbClr val="099BD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099BD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099BDD"/>
                </a:solidFill>
              </a:rPr>
              <a:pPr/>
              <a:t>‹#›</a:t>
            </a:fld>
            <a:endParaRPr lang="en-US" dirty="0">
              <a:solidFill>
                <a:srgbClr val="099BDD"/>
              </a:solidFill>
            </a:endParaRPr>
          </a:p>
        </p:txBody>
      </p:sp>
    </p:spTree>
    <p:extLst>
      <p:ext uri="{BB962C8B-B14F-4D97-AF65-F5344CB8AC3E}">
        <p14:creationId xmlns:p14="http://schemas.microsoft.com/office/powerpoint/2010/main" val="183365599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0029948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4297484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7200261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8326135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711491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3525F-7A2B-4688-B93D-7C4197D5EFA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138697582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2245212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041648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a:xfrm>
            <a:off x="3776135" y="6422854"/>
            <a:ext cx="4279669" cy="365125"/>
          </a:xfr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3433357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7110209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4711936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099BDD"/>
                </a:solidFill>
              </a:rPr>
              <a:pPr/>
              <a:t>3/30/2017</a:t>
            </a:fld>
            <a:endParaRPr lang="en-US" dirty="0">
              <a:solidFill>
                <a:srgbClr val="099BD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099BD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099BDD"/>
                </a:solidFill>
              </a:rPr>
              <a:pPr/>
              <a:t>‹#›</a:t>
            </a:fld>
            <a:endParaRPr lang="en-US" dirty="0">
              <a:solidFill>
                <a:srgbClr val="099BDD"/>
              </a:solidFill>
            </a:endParaRPr>
          </a:p>
        </p:txBody>
      </p:sp>
    </p:spTree>
    <p:extLst>
      <p:ext uri="{BB962C8B-B14F-4D97-AF65-F5344CB8AC3E}">
        <p14:creationId xmlns:p14="http://schemas.microsoft.com/office/powerpoint/2010/main" val="285137984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8266439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456893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0118266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9084839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3525F-7A2B-4688-B93D-7C4197D5EFA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328227466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0467138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1993981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6569869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solidFill>
                  <a:srgbClr val="FFFFFF"/>
                </a:solidFill>
              </a:rPr>
              <a:pPr/>
              <a:t>3/30/2017</a:t>
            </a:fld>
            <a:endParaRPr lang="en-US" dirty="0">
              <a:solidFill>
                <a:srgbClr val="FFFFFF"/>
              </a:solidFill>
            </a:endParaRPr>
          </a:p>
        </p:txBody>
      </p:sp>
      <p:sp>
        <p:nvSpPr>
          <p:cNvPr id="5" name="Footer Placeholder 4"/>
          <p:cNvSpPr>
            <a:spLocks noGrp="1"/>
          </p:cNvSpPr>
          <p:nvPr>
            <p:ph type="ftr" sz="quarter" idx="11"/>
          </p:nvPr>
        </p:nvSpPr>
        <p:spPr>
          <a:xfrm>
            <a:off x="3776135" y="6422854"/>
            <a:ext cx="4279669" cy="365125"/>
          </a:xfr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8835256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3525F-7A2B-4688-B93D-7C4197D5EFA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414310788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3525F-7A2B-4688-B93D-7C4197D5EFA7}"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240443525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3525F-7A2B-4688-B93D-7C4197D5EFA7}"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307716398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3525F-7A2B-4688-B93D-7C4197D5EFA7}"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17506537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3525F-7A2B-4688-B93D-7C4197D5EFA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163183563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3525F-7A2B-4688-B93D-7C4197D5EFA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15698-D7B4-4110-8CE5-D9746DB86767}" type="slidenum">
              <a:rPr lang="en-US" smtClean="0"/>
              <a:t>‹#›</a:t>
            </a:fld>
            <a:endParaRPr lang="en-US"/>
          </a:p>
        </p:txBody>
      </p:sp>
    </p:spTree>
    <p:extLst>
      <p:ext uri="{BB962C8B-B14F-4D97-AF65-F5344CB8AC3E}">
        <p14:creationId xmlns:p14="http://schemas.microsoft.com/office/powerpoint/2010/main" val="225489571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3525F-7A2B-4688-B93D-7C4197D5EFA7}"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15698-D7B4-4110-8CE5-D9746DB86767}" type="slidenum">
              <a:rPr lang="en-US" smtClean="0"/>
              <a:t>‹#›</a:t>
            </a:fld>
            <a:endParaRPr lang="en-US"/>
          </a:p>
        </p:txBody>
      </p:sp>
    </p:spTree>
    <p:extLst>
      <p:ext uri="{BB962C8B-B14F-4D97-AF65-F5344CB8AC3E}">
        <p14:creationId xmlns:p14="http://schemas.microsoft.com/office/powerpoint/2010/main" val="4038285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pPr defTabSz="457200"/>
            <a:fld id="{96DFF08F-DC6B-4601-B491-B0F83F6DD2DA}" type="datetimeFigureOut">
              <a:rPr lang="en-US" dirty="0">
                <a:solidFill>
                  <a:srgbClr val="FFFFFF"/>
                </a:solidFill>
              </a:rPr>
              <a:pPr defTabSz="457200"/>
              <a:t>3/30/2017</a:t>
            </a:fld>
            <a:endParaRPr lang="en-US" dirty="0">
              <a:solidFill>
                <a:srgbClr val="FFFFFF"/>
              </a:solidFill>
            </a:endParaRP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pPr defTabSz="457200"/>
            <a:endParaRPr lang="en-US" dirty="0">
              <a:solidFill>
                <a:srgbClr val="FFFFFF"/>
              </a:solidFill>
            </a:endParaRP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defTabSz="457200"/>
            <a:fld id="{4FAB73BC-B049-4115-A692-8D63A059BFB8}" type="slidenum">
              <a:rPr lang="en-US" dirty="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8060750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pPr defTabSz="457200"/>
            <a:fld id="{96DFF08F-DC6B-4601-B491-B0F83F6DD2DA}" type="datetimeFigureOut">
              <a:rPr lang="en-US" dirty="0">
                <a:solidFill>
                  <a:srgbClr val="FFFFFF"/>
                </a:solidFill>
              </a:rPr>
              <a:pPr defTabSz="457200"/>
              <a:t>3/30/2017</a:t>
            </a:fld>
            <a:endParaRPr lang="en-US" dirty="0">
              <a:solidFill>
                <a:srgbClr val="FFFFFF"/>
              </a:solidFill>
            </a:endParaRP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pPr defTabSz="457200"/>
            <a:endParaRPr lang="en-US" dirty="0">
              <a:solidFill>
                <a:srgbClr val="FFFFFF"/>
              </a:solidFill>
            </a:endParaRP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defTabSz="457200"/>
            <a:fld id="{4FAB73BC-B049-4115-A692-8D63A059BFB8}" type="slidenum">
              <a:rPr lang="en-US" dirty="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333633450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browzine.com/libraries/291/subjects"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7.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57"/>
            <a:ext cx="12192000" cy="2188982"/>
          </a:xfrm>
        </p:spPr>
        <p:txBody>
          <a:bodyPr>
            <a:normAutofit/>
          </a:bodyPr>
          <a:lstStyle/>
          <a:p>
            <a:r>
              <a:rPr lang="en-US" sz="3400" b="1" dirty="0"/>
              <a:t>No Satisfaction? But We Try and We Try and We Try! </a:t>
            </a:r>
            <a:r>
              <a:rPr lang="en-US" sz="3600" dirty="0"/>
              <a:t/>
            </a:r>
            <a:br>
              <a:rPr lang="en-US" sz="3600" dirty="0"/>
            </a:br>
            <a:r>
              <a:rPr lang="en-US" sz="1800" i="1" dirty="0"/>
              <a:t>Presented by </a:t>
            </a:r>
            <a:r>
              <a:rPr lang="en-US" sz="1800" i="1" dirty="0" smtClean="0"/>
              <a:t> Tonia </a:t>
            </a:r>
            <a:r>
              <a:rPr lang="en-US" sz="1800" i="1" dirty="0"/>
              <a:t>Graves, Old Dominion University</a:t>
            </a:r>
            <a:r>
              <a:rPr lang="en-US" sz="1800" dirty="0"/>
              <a:t> </a:t>
            </a:r>
            <a:r>
              <a:rPr lang="en-US" sz="1800" i="1" dirty="0" smtClean="0"/>
              <a:t>libraries</a:t>
            </a:r>
            <a:br>
              <a:rPr lang="en-US" sz="1800" i="1" dirty="0" smtClean="0"/>
            </a:br>
            <a:r>
              <a:rPr lang="en-US" sz="1800" dirty="0" smtClean="0"/>
              <a:t/>
            </a:r>
            <a:br>
              <a:rPr lang="en-US" sz="1800" dirty="0" smtClean="0"/>
            </a:br>
            <a:r>
              <a:rPr lang="en-US" sz="1600" dirty="0" smtClean="0"/>
              <a:t>26</a:t>
            </a:r>
            <a:r>
              <a:rPr lang="en-US" sz="1600" baseline="30000" dirty="0" smtClean="0"/>
              <a:t>th</a:t>
            </a:r>
            <a:r>
              <a:rPr lang="en-US" sz="1600" dirty="0" smtClean="0"/>
              <a:t> Annual North Carolina Serials Conference March 31, 2017</a:t>
            </a:r>
            <a:br>
              <a:rPr lang="en-US" sz="1600" dirty="0" smtClean="0"/>
            </a:br>
            <a:r>
              <a:rPr lang="en-US" sz="1600" dirty="0"/>
              <a:t>Being Data-Informed:  Taking Control and Connecting Users to Content</a:t>
            </a:r>
            <a:br>
              <a:rPr lang="en-US" sz="1600" dirty="0"/>
            </a:br>
            <a:endParaRPr lang="en-US" sz="1600" dirty="0"/>
          </a:p>
        </p:txBody>
      </p:sp>
      <p:sp>
        <p:nvSpPr>
          <p:cNvPr id="3" name="Content Placeholder 2"/>
          <p:cNvSpPr>
            <a:spLocks noGrp="1"/>
          </p:cNvSpPr>
          <p:nvPr>
            <p:ph idx="1"/>
          </p:nvPr>
        </p:nvSpPr>
        <p:spPr>
          <a:xfrm>
            <a:off x="258618" y="2215300"/>
            <a:ext cx="10728381" cy="4002620"/>
          </a:xfrm>
        </p:spPr>
        <p:txBody>
          <a:bodyPr>
            <a:noAutofit/>
          </a:bodyPr>
          <a:lstStyle/>
          <a:p>
            <a:r>
              <a:rPr lang="en-US" sz="2800" dirty="0"/>
              <a:t>What do Old Dominion University Libraries’ users and the Rolling Stones have in common? Both have expressed a need for more satisfaction. </a:t>
            </a:r>
            <a:endParaRPr lang="en-US" sz="2800" dirty="0" smtClean="0"/>
          </a:p>
          <a:p>
            <a:endParaRPr lang="en-US" sz="2800" dirty="0"/>
          </a:p>
          <a:p>
            <a:r>
              <a:rPr lang="en-US" sz="2800" dirty="0" smtClean="0"/>
              <a:t>This </a:t>
            </a:r>
            <a:r>
              <a:rPr lang="en-US" sz="2800" dirty="0"/>
              <a:t>presentation will explain how we are using data from </a:t>
            </a:r>
            <a:r>
              <a:rPr lang="en-US" sz="2800" dirty="0" smtClean="0"/>
              <a:t>our </a:t>
            </a:r>
            <a:r>
              <a:rPr lang="en-US" sz="2800" dirty="0" err="1" smtClean="0"/>
              <a:t>LibQUAL</a:t>
            </a:r>
            <a:r>
              <a:rPr lang="en-US" sz="2800" dirty="0"/>
              <a:t>+ survey results </a:t>
            </a:r>
            <a:r>
              <a:rPr lang="en-US" sz="2800" dirty="0" smtClean="0"/>
              <a:t>to </a:t>
            </a:r>
            <a:r>
              <a:rPr lang="en-US" sz="2800" dirty="0"/>
              <a:t>improve </a:t>
            </a:r>
            <a:r>
              <a:rPr lang="en-US" sz="2800" dirty="0" smtClean="0"/>
              <a:t>our </a:t>
            </a:r>
            <a:r>
              <a:rPr lang="en-US" sz="2800" dirty="0"/>
              <a:t>user’s experience and level of </a:t>
            </a:r>
            <a:r>
              <a:rPr lang="en-US" sz="2800" dirty="0" smtClean="0"/>
              <a:t>satisfaction.      </a:t>
            </a:r>
            <a:endParaRPr lang="en-US" sz="2800" dirty="0"/>
          </a:p>
          <a:p>
            <a:pPr marL="0" indent="0">
              <a:buNone/>
            </a:pPr>
            <a:endParaRPr lang="en-US" sz="2800" dirty="0"/>
          </a:p>
        </p:txBody>
      </p:sp>
    </p:spTree>
    <p:extLst>
      <p:ext uri="{BB962C8B-B14F-4D97-AF65-F5344CB8AC3E}">
        <p14:creationId xmlns:p14="http://schemas.microsoft.com/office/powerpoint/2010/main" val="315966506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176"/>
            <a:ext cx="10605999" cy="1508760"/>
          </a:xfrm>
        </p:spPr>
        <p:txBody>
          <a:bodyPr/>
          <a:lstStyle/>
          <a:p>
            <a:r>
              <a:rPr lang="en-US" dirty="0"/>
              <a:t>Enhancements to </a:t>
            </a:r>
            <a:r>
              <a:rPr lang="en-US" dirty="0" smtClean="0"/>
              <a:t>Journals Finder– February 2017</a:t>
            </a:r>
            <a:endParaRPr lang="en-US"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6766" y="2011363"/>
            <a:ext cx="7296880" cy="4206875"/>
          </a:xfrm>
        </p:spPr>
      </p:pic>
    </p:spTree>
    <p:extLst>
      <p:ext uri="{BB962C8B-B14F-4D97-AF65-F5344CB8AC3E}">
        <p14:creationId xmlns:p14="http://schemas.microsoft.com/office/powerpoint/2010/main" val="283424250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176"/>
            <a:ext cx="10605999" cy="1508760"/>
          </a:xfrm>
        </p:spPr>
        <p:txBody>
          <a:bodyPr/>
          <a:lstStyle/>
          <a:p>
            <a:r>
              <a:rPr lang="en-US" dirty="0"/>
              <a:t>Enhancements to </a:t>
            </a:r>
            <a:r>
              <a:rPr lang="en-US" dirty="0" smtClean="0"/>
              <a:t>Journals Finder– February 2017</a:t>
            </a:r>
            <a:endParaRPr lang="en-US" dirty="0"/>
          </a:p>
        </p:txBody>
      </p:sp>
      <p:pic>
        <p:nvPicPr>
          <p:cNvPr id="4" name="Content Placeholder 3" descr="Old Dominion University — BrowZine - Internet Explorer">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18179" y="2011363"/>
            <a:ext cx="6954054" cy="4206875"/>
          </a:xfrm>
        </p:spPr>
      </p:pic>
    </p:spTree>
    <p:extLst>
      <p:ext uri="{BB962C8B-B14F-4D97-AF65-F5344CB8AC3E}">
        <p14:creationId xmlns:p14="http://schemas.microsoft.com/office/powerpoint/2010/main" val="51694375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176"/>
            <a:ext cx="11669973" cy="1508760"/>
          </a:xfrm>
        </p:spPr>
        <p:txBody>
          <a:bodyPr>
            <a:normAutofit/>
          </a:bodyPr>
          <a:lstStyle/>
          <a:p>
            <a:r>
              <a:rPr lang="en-US" dirty="0" smtClean="0"/>
              <a:t>WHY WERE THESE ENHANCEMENTS successfully IMPLEMENTED?     </a:t>
            </a:r>
            <a:endParaRPr lang="en-US" dirty="0"/>
          </a:p>
        </p:txBody>
      </p:sp>
      <p:sp>
        <p:nvSpPr>
          <p:cNvPr id="3" name="Content Placeholder 2"/>
          <p:cNvSpPr>
            <a:spLocks noGrp="1"/>
          </p:cNvSpPr>
          <p:nvPr>
            <p:ph idx="1"/>
          </p:nvPr>
        </p:nvSpPr>
        <p:spPr>
          <a:xfrm>
            <a:off x="641446" y="2011680"/>
            <a:ext cx="10345554" cy="4206240"/>
          </a:xfrm>
        </p:spPr>
        <p:txBody>
          <a:bodyPr>
            <a:normAutofit/>
          </a:bodyPr>
          <a:lstStyle/>
          <a:p>
            <a:r>
              <a:rPr lang="en-US" sz="2800" dirty="0" smtClean="0"/>
              <a:t>Align with library priorities</a:t>
            </a:r>
          </a:p>
          <a:p>
            <a:r>
              <a:rPr lang="en-US" sz="2800" dirty="0" smtClean="0"/>
              <a:t>Good relationships and buy-in from colleagues</a:t>
            </a:r>
          </a:p>
          <a:p>
            <a:r>
              <a:rPr lang="en-US" sz="2800" dirty="0" smtClean="0"/>
              <a:t>Relatively low cost for equipment / Most costs are human resources</a:t>
            </a:r>
          </a:p>
          <a:p>
            <a:r>
              <a:rPr lang="en-US" sz="2800" dirty="0" smtClean="0"/>
              <a:t>Manageable workflows post implementation</a:t>
            </a:r>
          </a:p>
          <a:p>
            <a:r>
              <a:rPr lang="en-US" sz="2800" dirty="0" smtClean="0"/>
              <a:t>No support outside of library required</a:t>
            </a:r>
          </a:p>
          <a:p>
            <a:r>
              <a:rPr lang="en-US" sz="2800" dirty="0" smtClean="0"/>
              <a:t>Good 3</a:t>
            </a:r>
            <a:r>
              <a:rPr lang="en-US" sz="2800" baseline="30000" dirty="0" smtClean="0"/>
              <a:t>rd</a:t>
            </a:r>
            <a:r>
              <a:rPr lang="en-US" sz="2800" dirty="0" smtClean="0"/>
              <a:t> party vendor support and documentation</a:t>
            </a:r>
            <a:endParaRPr lang="en-US" sz="2800" dirty="0"/>
          </a:p>
        </p:txBody>
      </p:sp>
    </p:spTree>
    <p:extLst>
      <p:ext uri="{BB962C8B-B14F-4D97-AF65-F5344CB8AC3E}">
        <p14:creationId xmlns:p14="http://schemas.microsoft.com/office/powerpoint/2010/main" val="186626339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176"/>
            <a:ext cx="11669973" cy="1508760"/>
          </a:xfrm>
        </p:spPr>
        <p:txBody>
          <a:bodyPr>
            <a:normAutofit/>
          </a:bodyPr>
          <a:lstStyle/>
          <a:p>
            <a:r>
              <a:rPr lang="en-US" dirty="0" smtClean="0"/>
              <a:t>Have we improved user satisfaction?     </a:t>
            </a:r>
            <a:endParaRPr lang="en-US" dirty="0"/>
          </a:p>
        </p:txBody>
      </p:sp>
      <p:sp>
        <p:nvSpPr>
          <p:cNvPr id="3" name="Content Placeholder 2"/>
          <p:cNvSpPr>
            <a:spLocks noGrp="1"/>
          </p:cNvSpPr>
          <p:nvPr>
            <p:ph idx="1"/>
          </p:nvPr>
        </p:nvSpPr>
        <p:spPr>
          <a:xfrm>
            <a:off x="641446" y="2011680"/>
            <a:ext cx="10345554" cy="4206240"/>
          </a:xfrm>
        </p:spPr>
        <p:txBody>
          <a:bodyPr>
            <a:normAutofit/>
          </a:bodyPr>
          <a:lstStyle/>
          <a:p>
            <a:r>
              <a:rPr lang="en-US" sz="2800" dirty="0" smtClean="0"/>
              <a:t>Both enhancements are being used=good sign.</a:t>
            </a:r>
          </a:p>
          <a:p>
            <a:r>
              <a:rPr lang="en-US" sz="2800" dirty="0" smtClean="0"/>
              <a:t>Repeat </a:t>
            </a:r>
            <a:r>
              <a:rPr lang="en-US" sz="2800" dirty="0" err="1" smtClean="0"/>
              <a:t>LibQUAL</a:t>
            </a:r>
            <a:r>
              <a:rPr lang="en-US" sz="2800" dirty="0" smtClean="0"/>
              <a:t>+ to compare results.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224" y="3531870"/>
            <a:ext cx="4048125" cy="2686050"/>
          </a:xfrm>
          <a:prstGeom prst="rect">
            <a:avLst/>
          </a:prstGeom>
        </p:spPr>
      </p:pic>
    </p:spTree>
    <p:extLst>
      <p:ext uri="{BB962C8B-B14F-4D97-AF65-F5344CB8AC3E}">
        <p14:creationId xmlns:p14="http://schemas.microsoft.com/office/powerpoint/2010/main" val="407909468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176"/>
            <a:ext cx="10605999" cy="1508760"/>
          </a:xfrm>
        </p:spPr>
        <p:txBody>
          <a:bodyPr/>
          <a:lstStyle/>
          <a:p>
            <a:r>
              <a:rPr lang="en-US" dirty="0" smtClean="0"/>
              <a:t>SOURCES</a:t>
            </a:r>
            <a:endParaRPr lang="en-US" dirty="0"/>
          </a:p>
        </p:txBody>
      </p:sp>
      <p:sp>
        <p:nvSpPr>
          <p:cNvPr id="3" name="Content Placeholder 2"/>
          <p:cNvSpPr>
            <a:spLocks noGrp="1"/>
          </p:cNvSpPr>
          <p:nvPr>
            <p:ph idx="1"/>
          </p:nvPr>
        </p:nvSpPr>
        <p:spPr>
          <a:xfrm>
            <a:off x="641445" y="2006220"/>
            <a:ext cx="10345554" cy="3992955"/>
          </a:xfrm>
        </p:spPr>
        <p:txBody>
          <a:bodyPr>
            <a:normAutofit lnSpcReduction="10000"/>
          </a:bodyPr>
          <a:lstStyle/>
          <a:p>
            <a:r>
              <a:rPr lang="en-US" sz="2800" dirty="0"/>
              <a:t>The Rolling Stones. "(I Can’t Get No) Satisfaction." </a:t>
            </a:r>
            <a:r>
              <a:rPr lang="en-US" sz="2800" i="1" dirty="0"/>
              <a:t>Out of Our Heads</a:t>
            </a:r>
            <a:r>
              <a:rPr lang="en-US" sz="2800" dirty="0"/>
              <a:t>, </a:t>
            </a:r>
            <a:r>
              <a:rPr lang="en-US" sz="2800" dirty="0" smtClean="0"/>
              <a:t>	London </a:t>
            </a:r>
            <a:r>
              <a:rPr lang="en-US" sz="2800" dirty="0"/>
              <a:t>Records, 1965</a:t>
            </a:r>
            <a:r>
              <a:rPr lang="en-US" sz="2800" dirty="0" smtClean="0"/>
              <a:t>.</a:t>
            </a:r>
          </a:p>
          <a:p>
            <a:r>
              <a:rPr lang="en-US" sz="2800" dirty="0"/>
              <a:t>Old Dominion University Libraries </a:t>
            </a:r>
            <a:r>
              <a:rPr lang="en-US" sz="2800" dirty="0" err="1"/>
              <a:t>LibQual</a:t>
            </a:r>
            <a:r>
              <a:rPr lang="en-US" sz="2800" dirty="0"/>
              <a:t>+ Task Force. (2016) </a:t>
            </a:r>
            <a:r>
              <a:rPr lang="en-US" sz="2800" i="1" dirty="0"/>
              <a:t>The </a:t>
            </a:r>
            <a:r>
              <a:rPr lang="en-US" sz="2800" i="1" dirty="0" smtClean="0"/>
              <a:t>	Library </a:t>
            </a:r>
            <a:r>
              <a:rPr lang="en-US" sz="2800" i="1" dirty="0"/>
              <a:t>Quality Survey Results Report</a:t>
            </a:r>
            <a:r>
              <a:rPr lang="en-US" sz="2800" dirty="0"/>
              <a:t> [PowerPoint slides].</a:t>
            </a:r>
            <a:endParaRPr lang="en-US" sz="2800" dirty="0" smtClean="0"/>
          </a:p>
          <a:p>
            <a:r>
              <a:rPr lang="en-US" sz="2800" dirty="0"/>
              <a:t>Bunton, G. &amp; Fox-</a:t>
            </a:r>
            <a:r>
              <a:rPr lang="en-US" sz="2800" dirty="0" err="1"/>
              <a:t>Teichmann</a:t>
            </a:r>
            <a:r>
              <a:rPr lang="en-US" sz="2800" dirty="0"/>
              <a:t>. (2016) </a:t>
            </a:r>
            <a:r>
              <a:rPr lang="en-US" sz="2800" i="1" dirty="0" err="1"/>
              <a:t>EZProxy</a:t>
            </a:r>
            <a:r>
              <a:rPr lang="en-US" sz="2800" i="1" dirty="0"/>
              <a:t>: Assessment &amp; </a:t>
            </a:r>
            <a:r>
              <a:rPr lang="en-US" sz="2800" i="1" dirty="0" smtClean="0"/>
              <a:t>	Administration </a:t>
            </a:r>
            <a:r>
              <a:rPr lang="en-US" sz="2800" i="1" dirty="0"/>
              <a:t>Tips and Tricks </a:t>
            </a:r>
            <a:r>
              <a:rPr lang="en-US" sz="2800" dirty="0"/>
              <a:t>[PowerPoint slides].  Retrieved </a:t>
            </a:r>
            <a:r>
              <a:rPr lang="en-US" sz="2800" dirty="0" smtClean="0"/>
              <a:t>	from 	https</a:t>
            </a:r>
            <a:r>
              <a:rPr lang="en-US" sz="2800" dirty="0"/>
              <a:t>://</a:t>
            </a:r>
            <a:r>
              <a:rPr lang="en-US" sz="2800" dirty="0" smtClean="0"/>
              <a:t>www.dropbox.com/sh/euz6nik1risrqfz/AAC5owRm6nf2	kT-NycT8qXHMa?dl=0&amp;preview=W03-Workshop</a:t>
            </a:r>
            <a:r>
              <a:rPr lang="en-US" sz="2800" dirty="0"/>
              <a:t>+-+</a:t>
            </a:r>
            <a:r>
              <a:rPr lang="en-US" sz="2800" dirty="0" err="1"/>
              <a:t>EZProxy</a:t>
            </a:r>
            <a:r>
              <a:rPr lang="en-US" sz="2800" dirty="0" smtClean="0"/>
              <a:t>+-	+</a:t>
            </a:r>
            <a:r>
              <a:rPr lang="en-US" sz="2800" dirty="0"/>
              <a:t>Assessment+and+Administration+Techniques+and+Tips.pptx</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39822749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176"/>
            <a:ext cx="10605999" cy="1508760"/>
          </a:xfrm>
        </p:spPr>
        <p:txBody>
          <a:bodyPr/>
          <a:lstStyle/>
          <a:p>
            <a:r>
              <a:rPr lang="en-US" dirty="0" smtClean="0"/>
              <a:t>Thank you!</a:t>
            </a:r>
            <a:endParaRPr lang="en-US" dirty="0"/>
          </a:p>
        </p:txBody>
      </p:sp>
      <p:sp>
        <p:nvSpPr>
          <p:cNvPr id="3" name="Content Placeholder 2"/>
          <p:cNvSpPr>
            <a:spLocks noGrp="1"/>
          </p:cNvSpPr>
          <p:nvPr>
            <p:ph idx="1"/>
          </p:nvPr>
        </p:nvSpPr>
        <p:spPr>
          <a:xfrm>
            <a:off x="641445" y="2006220"/>
            <a:ext cx="10345554" cy="3992955"/>
          </a:xfrm>
        </p:spPr>
        <p:txBody>
          <a:bodyPr>
            <a:normAutofit/>
          </a:bodyPr>
          <a:lstStyle/>
          <a:p>
            <a:pPr marL="0" indent="0">
              <a:buNone/>
            </a:pPr>
            <a:r>
              <a:rPr lang="en-US" sz="2800" dirty="0"/>
              <a:t>Tonia Graves </a:t>
            </a:r>
            <a:endParaRPr lang="en-US" sz="2800" dirty="0" smtClean="0"/>
          </a:p>
          <a:p>
            <a:pPr marL="0" indent="0">
              <a:buNone/>
            </a:pPr>
            <a:r>
              <a:rPr lang="en-US" sz="2800" dirty="0" smtClean="0"/>
              <a:t>Electronic Resources </a:t>
            </a:r>
            <a:r>
              <a:rPr lang="en-US" sz="2800" dirty="0"/>
              <a:t>and Serials Services Librarian</a:t>
            </a:r>
          </a:p>
          <a:p>
            <a:pPr marL="0" indent="0">
              <a:buNone/>
            </a:pPr>
            <a:r>
              <a:rPr lang="en-US" sz="2800" dirty="0" smtClean="0"/>
              <a:t>Old </a:t>
            </a:r>
            <a:r>
              <a:rPr lang="en-US" sz="2800" dirty="0"/>
              <a:t>Dominion </a:t>
            </a:r>
            <a:r>
              <a:rPr lang="en-US" sz="2800" dirty="0" smtClean="0"/>
              <a:t>University Libraries</a:t>
            </a:r>
            <a:endParaRPr lang="en-US" sz="2800" dirty="0"/>
          </a:p>
          <a:p>
            <a:pPr marL="0" indent="0">
              <a:buNone/>
            </a:pPr>
            <a:r>
              <a:rPr lang="en-US" sz="2800" dirty="0"/>
              <a:t>757-683-4188</a:t>
            </a:r>
          </a:p>
          <a:p>
            <a:pPr marL="0" indent="0">
              <a:buNone/>
            </a:pPr>
            <a:r>
              <a:rPr lang="en-US" sz="2800" dirty="0"/>
              <a:t>tgraves@odu.edu</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0788763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LibQUAL</a:t>
            </a:r>
            <a:r>
              <a:rPr lang="en-US" dirty="0" smtClean="0"/>
              <a:t>+ ?</a:t>
            </a:r>
            <a:endParaRPr lang="en-US" dirty="0"/>
          </a:p>
        </p:txBody>
      </p:sp>
      <p:sp>
        <p:nvSpPr>
          <p:cNvPr id="3" name="Content Placeholder 2"/>
          <p:cNvSpPr>
            <a:spLocks noGrp="1"/>
          </p:cNvSpPr>
          <p:nvPr>
            <p:ph idx="1"/>
          </p:nvPr>
        </p:nvSpPr>
        <p:spPr>
          <a:xfrm>
            <a:off x="258618" y="2011680"/>
            <a:ext cx="10728381" cy="4206240"/>
          </a:xfrm>
        </p:spPr>
        <p:txBody>
          <a:bodyPr>
            <a:noAutofit/>
          </a:bodyPr>
          <a:lstStyle/>
          <a:p>
            <a:r>
              <a:rPr lang="en-US" sz="2800" dirty="0" smtClean="0"/>
              <a:t>A survey that’s been used by over 1200 libraries worldwide</a:t>
            </a:r>
          </a:p>
          <a:p>
            <a:r>
              <a:rPr lang="en-US" sz="2800" dirty="0" smtClean="0"/>
              <a:t>Assesses </a:t>
            </a:r>
            <a:r>
              <a:rPr lang="en-US" sz="2800" dirty="0"/>
              <a:t>three </a:t>
            </a:r>
            <a:r>
              <a:rPr lang="en-US" sz="2800" dirty="0" smtClean="0"/>
              <a:t>dimensions:</a:t>
            </a:r>
          </a:p>
          <a:p>
            <a:pPr lvl="1"/>
            <a:r>
              <a:rPr lang="en-US" sz="2800" dirty="0"/>
              <a:t>Library as Place</a:t>
            </a:r>
          </a:p>
          <a:p>
            <a:pPr lvl="1"/>
            <a:r>
              <a:rPr lang="en-US" sz="2800" dirty="0" smtClean="0"/>
              <a:t>Affect </a:t>
            </a:r>
            <a:r>
              <a:rPr lang="en-US" sz="2800" dirty="0"/>
              <a:t>of </a:t>
            </a:r>
            <a:r>
              <a:rPr lang="en-US" sz="2800" dirty="0" smtClean="0"/>
              <a:t>Service</a:t>
            </a:r>
          </a:p>
          <a:p>
            <a:pPr lvl="1"/>
            <a:r>
              <a:rPr lang="en-US" sz="2800" dirty="0" smtClean="0"/>
              <a:t>Information Control</a:t>
            </a:r>
          </a:p>
          <a:p>
            <a:r>
              <a:rPr lang="en-US" sz="2800" dirty="0" smtClean="0"/>
              <a:t>Three measures to rank satisfaction with service quality:</a:t>
            </a:r>
          </a:p>
          <a:p>
            <a:pPr lvl="1"/>
            <a:r>
              <a:rPr lang="en-US" sz="2800" dirty="0" smtClean="0"/>
              <a:t>Minimum</a:t>
            </a:r>
          </a:p>
          <a:p>
            <a:pPr lvl="1"/>
            <a:r>
              <a:rPr lang="en-US" sz="2800" dirty="0" smtClean="0"/>
              <a:t>Desired</a:t>
            </a:r>
          </a:p>
          <a:p>
            <a:pPr lvl="1"/>
            <a:r>
              <a:rPr lang="en-US" sz="2800" dirty="0" smtClean="0"/>
              <a:t>Perceived </a:t>
            </a:r>
            <a:endParaRPr lang="en-US" sz="2800" dirty="0"/>
          </a:p>
        </p:txBody>
      </p:sp>
    </p:spTree>
    <p:extLst>
      <p:ext uri="{BB962C8B-B14F-4D97-AF65-F5344CB8AC3E}">
        <p14:creationId xmlns:p14="http://schemas.microsoft.com/office/powerpoint/2010/main" val="28370091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3" name="Content Placeholder 2"/>
          <p:cNvSpPr>
            <a:spLocks noGrp="1"/>
          </p:cNvSpPr>
          <p:nvPr>
            <p:ph idx="1"/>
          </p:nvPr>
        </p:nvSpPr>
        <p:spPr/>
        <p:txBody>
          <a:bodyPr>
            <a:noAutofit/>
          </a:bodyPr>
          <a:lstStyle/>
          <a:p>
            <a:r>
              <a:rPr lang="en-US" sz="2800" dirty="0" smtClean="0"/>
              <a:t>2203 views</a:t>
            </a:r>
          </a:p>
          <a:p>
            <a:pPr lvl="1"/>
            <a:r>
              <a:rPr lang="en-US" sz="2800" dirty="0" smtClean="0"/>
              <a:t>Incomplete – 1293</a:t>
            </a:r>
          </a:p>
          <a:p>
            <a:pPr lvl="1"/>
            <a:r>
              <a:rPr lang="en-US" sz="2800" dirty="0"/>
              <a:t>Complete </a:t>
            </a:r>
            <a:r>
              <a:rPr lang="en-US" sz="2800" dirty="0" smtClean="0"/>
              <a:t>– 910</a:t>
            </a:r>
          </a:p>
          <a:p>
            <a:pPr lvl="1"/>
            <a:r>
              <a:rPr lang="en-US" sz="2800" dirty="0" smtClean="0"/>
              <a:t>Valid – 827</a:t>
            </a:r>
          </a:p>
          <a:p>
            <a:pPr lvl="1"/>
            <a:endParaRPr lang="en-US" sz="2800" dirty="0"/>
          </a:p>
          <a:p>
            <a:r>
              <a:rPr lang="en-US" sz="2800" dirty="0" smtClean="0"/>
              <a:t>By population:</a:t>
            </a:r>
          </a:p>
          <a:p>
            <a:pPr lvl="1"/>
            <a:r>
              <a:rPr lang="en-US" sz="2800" dirty="0" smtClean="0"/>
              <a:t>Undergraduate – 508</a:t>
            </a:r>
          </a:p>
          <a:p>
            <a:pPr lvl="1"/>
            <a:r>
              <a:rPr lang="en-US" sz="2800" dirty="0" smtClean="0"/>
              <a:t>Graduate – 179</a:t>
            </a:r>
          </a:p>
          <a:p>
            <a:pPr lvl="1"/>
            <a:r>
              <a:rPr lang="en-US" sz="2800" dirty="0" smtClean="0"/>
              <a:t>Faculty – 93</a:t>
            </a:r>
          </a:p>
          <a:p>
            <a:pPr lvl="1"/>
            <a:r>
              <a:rPr lang="en-US" sz="2800" dirty="0" smtClean="0"/>
              <a:t>Staff – 47</a:t>
            </a:r>
          </a:p>
        </p:txBody>
      </p:sp>
    </p:spTree>
    <p:extLst>
      <p:ext uri="{BB962C8B-B14F-4D97-AF65-F5344CB8AC3E}">
        <p14:creationId xmlns:p14="http://schemas.microsoft.com/office/powerpoint/2010/main" val="12521028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CONTROL QUESTIONS</a:t>
            </a:r>
            <a:endParaRPr lang="en-US" dirty="0"/>
          </a:p>
        </p:txBody>
      </p:sp>
      <p:sp>
        <p:nvSpPr>
          <p:cNvPr id="3" name="Content Placeholder 2"/>
          <p:cNvSpPr>
            <a:spLocks noGrp="1"/>
          </p:cNvSpPr>
          <p:nvPr>
            <p:ph idx="1"/>
          </p:nvPr>
        </p:nvSpPr>
        <p:spPr>
          <a:xfrm>
            <a:off x="695325" y="2011680"/>
            <a:ext cx="10291674" cy="4206240"/>
          </a:xfrm>
        </p:spPr>
        <p:txBody>
          <a:bodyPr>
            <a:noAutofit/>
          </a:bodyPr>
          <a:lstStyle/>
          <a:p>
            <a:r>
              <a:rPr lang="en-US" sz="2800" dirty="0" smtClean="0"/>
              <a:t>1</a:t>
            </a:r>
            <a:r>
              <a:rPr lang="en-US" sz="2800" dirty="0"/>
              <a:t>: Making Electronic resources accessible from my home or office</a:t>
            </a:r>
          </a:p>
          <a:p>
            <a:r>
              <a:rPr lang="en-US" sz="2800" dirty="0" smtClean="0"/>
              <a:t>2: </a:t>
            </a:r>
            <a:r>
              <a:rPr lang="en-US" sz="2800" dirty="0"/>
              <a:t>A library Web site enabling me to locate information on my own</a:t>
            </a:r>
          </a:p>
          <a:p>
            <a:r>
              <a:rPr lang="en-US" sz="2800" dirty="0" smtClean="0"/>
              <a:t>3</a:t>
            </a:r>
            <a:r>
              <a:rPr lang="en-US" sz="2800" dirty="0"/>
              <a:t>: The printed library materials I need for my work</a:t>
            </a:r>
          </a:p>
          <a:p>
            <a:r>
              <a:rPr lang="en-US" sz="2800" dirty="0" smtClean="0"/>
              <a:t>4</a:t>
            </a:r>
            <a:r>
              <a:rPr lang="en-US" sz="2800" dirty="0"/>
              <a:t>: The electronic information resources I need</a:t>
            </a:r>
          </a:p>
          <a:p>
            <a:r>
              <a:rPr lang="en-US" sz="2800" dirty="0" smtClean="0"/>
              <a:t>5</a:t>
            </a:r>
            <a:r>
              <a:rPr lang="en-US" sz="2800" dirty="0"/>
              <a:t>: Modern equipment that lets me easily access needed information</a:t>
            </a:r>
          </a:p>
          <a:p>
            <a:r>
              <a:rPr lang="en-US" sz="2800" dirty="0" smtClean="0"/>
              <a:t>6</a:t>
            </a:r>
            <a:r>
              <a:rPr lang="en-US" sz="2800" dirty="0"/>
              <a:t>: Easy-to-use access tools that allow me to find things on my own</a:t>
            </a:r>
          </a:p>
          <a:p>
            <a:r>
              <a:rPr lang="en-US" sz="2800" dirty="0" smtClean="0"/>
              <a:t>7</a:t>
            </a:r>
            <a:r>
              <a:rPr lang="en-US" sz="2800" dirty="0"/>
              <a:t>: Making information easily accessible for independent use</a:t>
            </a:r>
          </a:p>
          <a:p>
            <a:r>
              <a:rPr lang="en-US" sz="2800" dirty="0" smtClean="0"/>
              <a:t>8</a:t>
            </a:r>
            <a:r>
              <a:rPr lang="en-US" sz="2800" dirty="0"/>
              <a:t>: Print and/or electronic journal collections I require for my work</a:t>
            </a:r>
          </a:p>
        </p:txBody>
      </p:sp>
    </p:spTree>
    <p:extLst>
      <p:ext uri="{BB962C8B-B14F-4D97-AF65-F5344CB8AC3E}">
        <p14:creationId xmlns:p14="http://schemas.microsoft.com/office/powerpoint/2010/main" val="236004250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6" y="284176"/>
            <a:ext cx="10796090" cy="1508760"/>
          </a:xfrm>
        </p:spPr>
        <p:txBody>
          <a:bodyPr>
            <a:noAutofit/>
          </a:bodyPr>
          <a:lstStyle/>
          <a:p>
            <a:r>
              <a:rPr lang="en-US" dirty="0" smtClean="0"/>
              <a:t>SINCE the 2015 </a:t>
            </a:r>
            <a:r>
              <a:rPr lang="en-US" dirty="0" err="1" smtClean="0"/>
              <a:t>libqual</a:t>
            </a:r>
            <a:r>
              <a:rPr lang="en-US" dirty="0" smtClean="0"/>
              <a:t>+ survey…</a:t>
            </a:r>
            <a:br>
              <a:rPr lang="en-US" dirty="0" smtClean="0"/>
            </a:br>
            <a:endParaRPr lang="en-US" dirty="0"/>
          </a:p>
        </p:txBody>
      </p:sp>
      <p:sp>
        <p:nvSpPr>
          <p:cNvPr id="3" name="Content Placeholder 2"/>
          <p:cNvSpPr>
            <a:spLocks noGrp="1"/>
          </p:cNvSpPr>
          <p:nvPr>
            <p:ph idx="1"/>
          </p:nvPr>
        </p:nvSpPr>
        <p:spPr>
          <a:xfrm>
            <a:off x="695325" y="2011680"/>
            <a:ext cx="10291674" cy="4206240"/>
          </a:xfrm>
        </p:spPr>
        <p:txBody>
          <a:bodyPr>
            <a:normAutofit/>
          </a:bodyPr>
          <a:lstStyle/>
          <a:p>
            <a:r>
              <a:rPr lang="en-US" sz="2800" dirty="0"/>
              <a:t>Migrated to New ILS/Discovery Service – July 1, 2016</a:t>
            </a:r>
          </a:p>
          <a:p>
            <a:r>
              <a:rPr lang="en-US" sz="2800" dirty="0"/>
              <a:t>Online User Experience Librarian – November 2016</a:t>
            </a:r>
          </a:p>
          <a:p>
            <a:r>
              <a:rPr lang="en-US" sz="2800" dirty="0"/>
              <a:t>Enhancements to EZ Proxy Error Page – November 2016</a:t>
            </a:r>
          </a:p>
          <a:p>
            <a:r>
              <a:rPr lang="en-US" sz="2800" dirty="0"/>
              <a:t>Enhancements to Journals A-Z Page – </a:t>
            </a:r>
            <a:r>
              <a:rPr lang="en-US" sz="2800" dirty="0" smtClean="0"/>
              <a:t>February 2017</a:t>
            </a:r>
            <a:endParaRPr lang="en-US" sz="2800" dirty="0"/>
          </a:p>
          <a:p>
            <a:endParaRPr lang="en-US" dirty="0" smtClean="0"/>
          </a:p>
        </p:txBody>
      </p:sp>
    </p:spTree>
    <p:extLst>
      <p:ext uri="{BB962C8B-B14F-4D97-AF65-F5344CB8AC3E}">
        <p14:creationId xmlns:p14="http://schemas.microsoft.com/office/powerpoint/2010/main" val="274587318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4021" y="2284674"/>
            <a:ext cx="11906250" cy="1628775"/>
          </a:xfrm>
          <a:prstGeom prst="rect">
            <a:avLst/>
          </a:prstGeom>
        </p:spPr>
      </p:pic>
    </p:spTree>
    <p:extLst>
      <p:ext uri="{BB962C8B-B14F-4D97-AF65-F5344CB8AC3E}">
        <p14:creationId xmlns:p14="http://schemas.microsoft.com/office/powerpoint/2010/main" val="57967261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387" y="1266825"/>
            <a:ext cx="9801225" cy="4324350"/>
          </a:xfrm>
          <a:prstGeom prst="rect">
            <a:avLst/>
          </a:prstGeom>
        </p:spPr>
      </p:pic>
    </p:spTree>
    <p:extLst>
      <p:ext uri="{BB962C8B-B14F-4D97-AF65-F5344CB8AC3E}">
        <p14:creationId xmlns:p14="http://schemas.microsoft.com/office/powerpoint/2010/main" val="13491769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1075" y="1018095"/>
            <a:ext cx="10229850" cy="4072379"/>
          </a:xfrm>
          <a:prstGeom prst="rect">
            <a:avLst/>
          </a:prstGeom>
        </p:spPr>
      </p:pic>
    </p:spTree>
    <p:extLst>
      <p:ext uri="{BB962C8B-B14F-4D97-AF65-F5344CB8AC3E}">
        <p14:creationId xmlns:p14="http://schemas.microsoft.com/office/powerpoint/2010/main" val="28962595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176"/>
            <a:ext cx="10605999" cy="1508760"/>
          </a:xfrm>
        </p:spPr>
        <p:txBody>
          <a:bodyPr/>
          <a:lstStyle/>
          <a:p>
            <a:r>
              <a:rPr lang="en-US" dirty="0"/>
              <a:t>Enhancements to </a:t>
            </a:r>
            <a:r>
              <a:rPr lang="en-US" dirty="0" smtClean="0"/>
              <a:t>Journals Finder– February 2017</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755" y="2011363"/>
            <a:ext cx="8200902" cy="4206875"/>
          </a:xfrm>
        </p:spPr>
      </p:pic>
    </p:spTree>
    <p:extLst>
      <p:ext uri="{BB962C8B-B14F-4D97-AF65-F5344CB8AC3E}">
        <p14:creationId xmlns:p14="http://schemas.microsoft.com/office/powerpoint/2010/main" val="2878167278"/>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2936</Words>
  <Application>Microsoft Office PowerPoint</Application>
  <PresentationFormat>Widescreen</PresentationFormat>
  <Paragraphs>279</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Corbel</vt:lpstr>
      <vt:lpstr>Wingdings</vt:lpstr>
      <vt:lpstr>Office Theme</vt:lpstr>
      <vt:lpstr>Banded</vt:lpstr>
      <vt:lpstr>1_Banded</vt:lpstr>
      <vt:lpstr>No Satisfaction? But We Try and We Try and We Try!  Presented by  Tonia Graves, Old Dominion University libraries  26th Annual North Carolina Serials Conference March 31, 2017 Being Data-Informed:  Taking Control and Connecting Users to Content </vt:lpstr>
      <vt:lpstr>What is LibQUAL+ ?</vt:lpstr>
      <vt:lpstr>Responses</vt:lpstr>
      <vt:lpstr>INFORMATION CONTROL QUESTIONS</vt:lpstr>
      <vt:lpstr>SINCE the 2015 libqual+ survey… </vt:lpstr>
      <vt:lpstr>PowerPoint Presentation</vt:lpstr>
      <vt:lpstr>PowerPoint Presentation</vt:lpstr>
      <vt:lpstr>PowerPoint Presentation</vt:lpstr>
      <vt:lpstr>Enhancements to Journals Finder– February 2017</vt:lpstr>
      <vt:lpstr>Enhancements to Journals Finder– February 2017</vt:lpstr>
      <vt:lpstr>Enhancements to Journals Finder– February 2017</vt:lpstr>
      <vt:lpstr>WHY WERE THESE ENHANCEMENTS successfully IMPLEMENTED?     </vt:lpstr>
      <vt:lpstr>Have we improved user satisfaction?     </vt:lpstr>
      <vt:lpstr>SOURCES</vt:lpstr>
      <vt:lpstr>Thank you!</vt:lpstr>
    </vt:vector>
  </TitlesOfParts>
  <Company>Old Dominion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Graves, Tonia L.</dc:creator>
  <cp:lastModifiedBy>Graves, Tonia L.</cp:lastModifiedBy>
  <cp:revision>153</cp:revision>
  <cp:lastPrinted>2017-03-29T21:28:26Z</cp:lastPrinted>
  <dcterms:created xsi:type="dcterms:W3CDTF">2017-03-10T20:05:07Z</dcterms:created>
  <dcterms:modified xsi:type="dcterms:W3CDTF">2017-03-30T13:44:13Z</dcterms:modified>
</cp:coreProperties>
</file>