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4" r:id="rId8"/>
    <p:sldId id="270" r:id="rId9"/>
    <p:sldId id="269" r:id="rId10"/>
    <p:sldId id="265" r:id="rId11"/>
    <p:sldId id="271" r:id="rId12"/>
    <p:sldId id="27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6B74-798C-4072-91C3-A0C7B3ECB046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481F-5B69-47E3-9A28-CC1276FE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Supervisor creates spreadsheets from the files that are sent to her through MARCIVE. 3.</a:t>
            </a:r>
            <a:r>
              <a:rPr lang="en-US" baseline="0" dirty="0" smtClean="0"/>
              <a:t> Either I, or student workers, will pull cards from the </a:t>
            </a:r>
            <a:r>
              <a:rPr lang="en-US" baseline="0" dirty="0" err="1" smtClean="0"/>
              <a:t>shelflist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481F-5B69-47E3-9A28-CC1276FEA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audience is looking at, Military Review, various months and issues, confirming</a:t>
            </a:r>
            <a:r>
              <a:rPr lang="en-US" baseline="0" dirty="0" smtClean="0"/>
              <a:t> what we have on the shelf, matches what we have in the catalog.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481F-5B69-47E3-9A28-CC1276FEA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 open our ILS (Sierra) and then key in the OCLC# to view the first record.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One Serials record may have up to six different </a:t>
            </a:r>
            <a:r>
              <a:rPr lang="en-US" b="1" dirty="0" err="1" smtClean="0">
                <a:solidFill>
                  <a:srgbClr val="0070C0"/>
                </a:solidFill>
              </a:rPr>
              <a:t>SuDoc</a:t>
            </a:r>
            <a:r>
              <a:rPr lang="en-US" b="1" dirty="0" smtClean="0">
                <a:solidFill>
                  <a:srgbClr val="0070C0"/>
                </a:solidFill>
              </a:rPr>
              <a:t> call numbers. This one has three. I check each of these locations in the stacks, make changes as necessary to the records in our catalog.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481F-5B69-47E3-9A28-CC1276FEA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For example, someone previously cataloged a print item on the electronic version of that Serials record. I’ll make note of this on my sheet, and then correct this when I return to my office; or I may do this while out in the stacks, depends on how big of an issue it might be!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481F-5B69-47E3-9A28-CC1276FEA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8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7030A0"/>
                </a:solidFill>
              </a:rPr>
              <a:t>Also, Serials records generally list a year span of which items should be cataloged on that particular record, in the 008 field. I have found several instances where I have had to re-catalog certain items “onto” their correct Serials record, with the correct date range, for example….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481F-5B69-47E3-9A28-CC1276FEAC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0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then repeat this for each item record I have on my Serials’ list for that month. Some lists are shorter or longer than others; it just depends from month to month, how many records MARCIVE sends us, based on our depository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481F-5B69-47E3-9A28-CC1276FEAC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3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92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3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3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3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0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81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2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5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6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5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3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7C147-B664-4B87-905C-92C51006FA6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E1C9E1-0D82-49C3-8AD9-A016690D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01800"/>
            <a:ext cx="6815669" cy="16848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“Don’t Panic: It’s Just a Backlog of Government Document Serials Records”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Elisabeth Garner, M.L.S., Library Specialist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Randall Library, University of North Carolina Wilmington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Repeat these steps for each item on the list!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Last but not least…..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TRY TO HAVE FUN WITH IT!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140200"/>
            <a:ext cx="9592732" cy="2070099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51837"/>
            <a:ext cx="1000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Follow the same process for the “Overlaid Serials” file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Takes less time, but necessary.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Unaware from month to month, which records will be Overlaid.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944032"/>
            <a:ext cx="10172698" cy="130386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And lastly…..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I hope I’ve offered at least one idea that can help you organize your Serials </a:t>
            </a:r>
            <a:r>
              <a:rPr lang="en-US" sz="2400" b="1" dirty="0" smtClean="0">
                <a:solidFill>
                  <a:srgbClr val="0070C0"/>
                </a:solidFill>
              </a:rPr>
              <a:t>records</a:t>
            </a:r>
            <a:r>
              <a:rPr lang="en-US" sz="2400" b="1" dirty="0">
                <a:solidFill>
                  <a:srgbClr val="0070C0"/>
                </a:solidFill>
              </a:rPr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2438400"/>
            <a:ext cx="6489700" cy="3835399"/>
          </a:xfrm>
        </p:spPr>
      </p:pic>
    </p:spTree>
    <p:extLst>
      <p:ext uri="{BB962C8B-B14F-4D97-AF65-F5344CB8AC3E}">
        <p14:creationId xmlns:p14="http://schemas.microsoft.com/office/powerpoint/2010/main" val="8958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Elisabeth Garner, M.L.S., Government Information Specialist, Randall Library @ UNC-Wilmington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*All images, except UNCW Library photo, taken from Google search, “Librarian memes.” </a:t>
            </a:r>
          </a:p>
          <a:p>
            <a:r>
              <a:rPr lang="en-US" dirty="0" smtClean="0"/>
              <a:t>2-17-2017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469901"/>
            <a:ext cx="11277600" cy="32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7700"/>
            <a:ext cx="9601196" cy="16382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Fine-tuning a system for working with Government Document Serials records….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476501"/>
            <a:ext cx="4737100" cy="3797300"/>
          </a:xfrm>
        </p:spPr>
      </p:pic>
    </p:spTree>
    <p:extLst>
      <p:ext uri="{BB962C8B-B14F-4D97-AF65-F5344CB8AC3E}">
        <p14:creationId xmlns:p14="http://schemas.microsoft.com/office/powerpoint/2010/main" val="9376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1. </a:t>
            </a:r>
            <a:r>
              <a:rPr lang="en-US" b="1" dirty="0" smtClean="0">
                <a:solidFill>
                  <a:srgbClr val="7030A0"/>
                </a:solidFill>
              </a:rPr>
              <a:t>Receive </a:t>
            </a:r>
            <a:r>
              <a:rPr lang="en-US" b="1" dirty="0" smtClean="0">
                <a:solidFill>
                  <a:srgbClr val="7030A0"/>
                </a:solidFill>
              </a:rPr>
              <a:t>our monthly Gov Doc records: we are a part of the MARCIVE (</a:t>
            </a:r>
            <a:r>
              <a:rPr lang="en-US" sz="3600" b="1" dirty="0" smtClean="0">
                <a:solidFill>
                  <a:srgbClr val="7030A0"/>
                </a:solidFill>
              </a:rPr>
              <a:t>CRDP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285999"/>
            <a:ext cx="9778998" cy="3975102"/>
          </a:xfrm>
        </p:spPr>
      </p:pic>
    </p:spTree>
    <p:extLst>
      <p:ext uri="{BB962C8B-B14F-4D97-AF65-F5344CB8AC3E}">
        <p14:creationId xmlns:p14="http://schemas.microsoft.com/office/powerpoint/2010/main" val="5607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4700"/>
            <a:ext cx="9601196" cy="1511299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2.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b="1" dirty="0" smtClean="0">
                <a:solidFill>
                  <a:srgbClr val="7030A0"/>
                </a:solidFill>
              </a:rPr>
              <a:t>1. Supervisor creates spreadsheets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 smtClean="0">
                <a:solidFill>
                  <a:srgbClr val="7030A0"/>
                </a:solidFill>
              </a:rPr>
              <a:t>2. Print “New Serials” and “Overlaid Serials” spreadsheets</a:t>
            </a:r>
            <a:r>
              <a:rPr lang="en-US" sz="2200" b="1" dirty="0">
                <a:solidFill>
                  <a:srgbClr val="7030A0"/>
                </a:solidFill>
              </a:rPr>
              <a:t/>
            </a:r>
            <a:br>
              <a:rPr lang="en-US" sz="2200" b="1" dirty="0">
                <a:solidFill>
                  <a:srgbClr val="7030A0"/>
                </a:solidFill>
              </a:rPr>
            </a:br>
            <a:r>
              <a:rPr lang="en-US" sz="2200" b="1" dirty="0">
                <a:solidFill>
                  <a:srgbClr val="7030A0"/>
                </a:solidFill>
              </a:rPr>
              <a:t>3. Pull cards from the </a:t>
            </a:r>
            <a:r>
              <a:rPr lang="en-US" sz="2200" b="1" dirty="0" smtClean="0">
                <a:solidFill>
                  <a:srgbClr val="7030A0"/>
                </a:solidFill>
              </a:rPr>
              <a:t>Shelf-List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what s a library without a &lt;strong&gt;card catalog&lt;/strong&gt; this imag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2562225"/>
            <a:ext cx="4762500" cy="3181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40" y="2562225"/>
            <a:ext cx="448056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4"/>
            <a:ext cx="9609666" cy="65828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one of the Serials lists I work with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9081"/>
          <a:stretch>
            <a:fillRect/>
          </a:stretch>
        </p:blipFill>
        <p:spPr>
          <a:xfrm>
            <a:off x="965200" y="736601"/>
            <a:ext cx="10182199" cy="41783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674799" y="5837764"/>
            <a:ext cx="8762999" cy="55035"/>
          </a:xfrm>
          <a:solidFill>
            <a:srgbClr val="7030A0"/>
          </a:solidFill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Out in the stacks, with a laptop…what a view!!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38401"/>
            <a:ext cx="9601196" cy="3771900"/>
          </a:xfrm>
        </p:spPr>
      </p:pic>
    </p:spTree>
    <p:extLst>
      <p:ext uri="{BB962C8B-B14F-4D97-AF65-F5344CB8AC3E}">
        <p14:creationId xmlns:p14="http://schemas.microsoft.com/office/powerpoint/2010/main" val="9869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711200"/>
            <a:ext cx="1041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our catalog (Sierra), and pull up the record.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more than one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call number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shelves for all possible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SuDoc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call numbers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911528"/>
            <a:ext cx="9131299" cy="38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1900" y="2413338"/>
            <a:ext cx="9994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</a:rPr>
              <a:t>We’ve found plenty of incorrectly cataloged records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Print item cataloged on an online record, etc.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Correct this </a:t>
            </a:r>
            <a:r>
              <a:rPr lang="en-US" sz="3200" b="1" dirty="0" smtClean="0">
                <a:solidFill>
                  <a:srgbClr val="0070C0"/>
                </a:solidFill>
              </a:rPr>
              <a:t>while out in the stacks/or back in the office</a:t>
            </a:r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700" y="1168400"/>
            <a:ext cx="1000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Serials records list a year-span in the 008 field-watch this!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Re-catalog mistakes made by others….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738060"/>
            <a:ext cx="9740900" cy="34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</TotalTime>
  <Words>511</Words>
  <Application>Microsoft Office PowerPoint</Application>
  <PresentationFormat>Widescreen</PresentationFormat>
  <Paragraphs>37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Organic</vt:lpstr>
      <vt:lpstr>“Don’t Panic: It’s Just a Backlog of Government Document Serials Records”</vt:lpstr>
      <vt:lpstr> Fine-tuning a system for working with Government Document Serials records…. </vt:lpstr>
      <vt:lpstr>1. Receive our monthly Gov Doc records: we are a part of the MARCIVE (CRDP)</vt:lpstr>
      <vt:lpstr>2.  1. Supervisor creates spreadsheets 2. Print “New Serials” and “Overlaid Serials” spreadsheets 3. Pull cards from the Shelf-List </vt:lpstr>
      <vt:lpstr>An example of one of the Serials lists I work with</vt:lpstr>
      <vt:lpstr>Out in the stacks, with a laptop…what a view!!</vt:lpstr>
      <vt:lpstr>PowerPoint Presentation</vt:lpstr>
      <vt:lpstr>PowerPoint Presentation</vt:lpstr>
      <vt:lpstr>PowerPoint Presentation</vt:lpstr>
      <vt:lpstr>Repeat these steps for each item on the list! Last but not least….. TRY TO HAVE FUN WITH IT!</vt:lpstr>
      <vt:lpstr>PowerPoint Presentation</vt:lpstr>
      <vt:lpstr>And lastly….. I hope I’ve offered at least one idea that can help you organize your Serials records!</vt:lpstr>
      <vt:lpstr>Elisabeth Garner, M.L.S., Government Information Specialist, Randall Library @ UNC-Wilmington</vt:lpstr>
    </vt:vector>
  </TitlesOfParts>
  <Company>UNCW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“Don’t Panic: It’s Just a Backlog of Government Document Serials Records”</dc:title>
  <dc:creator>Garner, Elisabeth P.</dc:creator>
  <cp:lastModifiedBy>Garner, Elisabeth P.</cp:lastModifiedBy>
  <cp:revision>52</cp:revision>
  <dcterms:created xsi:type="dcterms:W3CDTF">2017-01-26T18:37:38Z</dcterms:created>
  <dcterms:modified xsi:type="dcterms:W3CDTF">2017-03-24T14:08:00Z</dcterms:modified>
</cp:coreProperties>
</file>